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6"/>
  </p:notesMasterIdLst>
  <p:handoutMasterIdLst>
    <p:handoutMasterId r:id="rId47"/>
  </p:handoutMasterIdLst>
  <p:sldIdLst>
    <p:sldId id="275" r:id="rId5"/>
    <p:sldId id="288" r:id="rId6"/>
    <p:sldId id="274" r:id="rId7"/>
    <p:sldId id="263" r:id="rId8"/>
    <p:sldId id="278" r:id="rId9"/>
    <p:sldId id="279" r:id="rId10"/>
    <p:sldId id="280" r:id="rId11"/>
    <p:sldId id="269" r:id="rId12"/>
    <p:sldId id="272" r:id="rId13"/>
    <p:sldId id="266" r:id="rId14"/>
    <p:sldId id="281" r:id="rId15"/>
    <p:sldId id="293" r:id="rId16"/>
    <p:sldId id="294" r:id="rId17"/>
    <p:sldId id="297" r:id="rId18"/>
    <p:sldId id="298" r:id="rId19"/>
    <p:sldId id="302" r:id="rId20"/>
    <p:sldId id="299" r:id="rId21"/>
    <p:sldId id="321" r:id="rId22"/>
    <p:sldId id="312" r:id="rId23"/>
    <p:sldId id="314" r:id="rId24"/>
    <p:sldId id="315" r:id="rId25"/>
    <p:sldId id="316" r:id="rId26"/>
    <p:sldId id="317" r:id="rId27"/>
    <p:sldId id="318" r:id="rId28"/>
    <p:sldId id="319" r:id="rId29"/>
    <p:sldId id="320" r:id="rId30"/>
    <p:sldId id="322" r:id="rId31"/>
    <p:sldId id="324" r:id="rId32"/>
    <p:sldId id="325" r:id="rId33"/>
    <p:sldId id="311" r:id="rId34"/>
    <p:sldId id="326" r:id="rId35"/>
    <p:sldId id="327" r:id="rId36"/>
    <p:sldId id="328" r:id="rId37"/>
    <p:sldId id="309" r:id="rId38"/>
    <p:sldId id="308" r:id="rId39"/>
    <p:sldId id="310" r:id="rId40"/>
    <p:sldId id="289" r:id="rId41"/>
    <p:sldId id="305" r:id="rId42"/>
    <p:sldId id="306" r:id="rId43"/>
    <p:sldId id="303" r:id="rId44"/>
    <p:sldId id="26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showGuides="1">
      <p:cViewPr varScale="1">
        <p:scale>
          <a:sx n="66" d="100"/>
          <a:sy n="66" d="100"/>
        </p:scale>
        <p:origin x="36" y="56"/>
      </p:cViewPr>
      <p:guideLst>
        <p:guide orient="horz" pos="2160"/>
        <p:guide pos="3839"/>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3/27/2024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cstate="email">
            <a:alphaModFix amt="30000"/>
            <a:duotone>
              <a:prstClr val="black"/>
              <a:schemeClr val="tx2">
                <a:tint val="45000"/>
                <a:satMod val="400000"/>
              </a:schemeClr>
            </a:duotone>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t>3/27/2024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a:xfrm>
            <a:off x="641985" y="365125"/>
            <a:ext cx="1915795" cy="1499870"/>
          </a:xfrm>
          <a:prstGeom prst="rect">
            <a:avLst/>
          </a:prstGeom>
          <a:noFill/>
        </p:spPr>
      </p:pic>
      <p:sp>
        <p:nvSpPr>
          <p:cNvPr id="6" name="TextBox 5"/>
          <p:cNvSpPr txBox="1"/>
          <p:nvPr/>
        </p:nvSpPr>
        <p:spPr>
          <a:xfrm>
            <a:off x="2985135" y="226695"/>
            <a:ext cx="6259830" cy="1773555"/>
          </a:xfrm>
          <a:prstGeom prst="rect">
            <a:avLst/>
          </a:prstGeom>
          <a:noFill/>
        </p:spPr>
        <p:txBody>
          <a:bodyPr wrap="square">
            <a:spAutoFit/>
          </a:bodyPr>
          <a:lstStyle/>
          <a:p>
            <a:pPr marR="620395" algn="r">
              <a:lnSpc>
                <a:spcPct val="107000"/>
              </a:lnSpc>
              <a:spcBef>
                <a:spcPts val="1105"/>
              </a:spcBef>
              <a:spcAft>
                <a:spcPts val="800"/>
              </a:spcAft>
            </a:pPr>
            <a:r>
              <a:rPr lang="en-IN" sz="1800" b="1" i="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Department  of  </a:t>
            </a:r>
            <a:r>
              <a:rPr lang="en-IN" b="1" i="1" dirty="0">
                <a:solidFill>
                  <a:schemeClr val="accent5">
                    <a:lumMod val="60000"/>
                    <a:lumOff val="40000"/>
                  </a:schemeClr>
                </a:solidFill>
                <a:latin typeface="Calibri Light" panose="020F0302020204030204" pitchFamily="34" charset="0"/>
                <a:ea typeface="Calibri" panose="020F0502020204030204" pitchFamily="34" charset="0"/>
                <a:cs typeface="Times New Roman" panose="02020603050405020304" pitchFamily="18" charset="0"/>
              </a:rPr>
              <a:t>Computer  Science  And </a:t>
            </a:r>
            <a:r>
              <a:rPr lang="en-IN" sz="1800" b="1" i="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 Engineering</a:t>
            </a:r>
            <a:endParaRPr lang="en-IN" sz="12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017270" marR="574675" algn="ctr">
              <a:lnSpc>
                <a:spcPct val="107000"/>
              </a:lnSpc>
              <a:spcBef>
                <a:spcPts val="300"/>
              </a:spcBef>
              <a:spcAft>
                <a:spcPts val="800"/>
              </a:spcAft>
            </a:pPr>
            <a:r>
              <a:rPr lang="en-US" altLang="en-IN" sz="1800" b="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            </a:t>
            </a:r>
            <a:r>
              <a:rPr lang="en-IN" sz="1800" b="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CMR  TECHNICAL </a:t>
            </a:r>
            <a:r>
              <a:rPr lang="en-IN" b="1" dirty="0">
                <a:solidFill>
                  <a:schemeClr val="accent5">
                    <a:lumMod val="60000"/>
                    <a:lumOff val="40000"/>
                  </a:schemeClr>
                </a:solidFill>
                <a:latin typeface="Calibri Light" panose="020F0302020204030204" pitchFamily="34" charset="0"/>
                <a:ea typeface="Calibri" panose="020F0502020204030204" pitchFamily="34" charset="0"/>
                <a:cs typeface="Times New Roman" panose="02020603050405020304" pitchFamily="18" charset="0"/>
              </a:rPr>
              <a:t> CAMPUS</a:t>
            </a:r>
            <a:endParaRPr lang="en-IN" sz="12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10260" marR="574675" algn="ctr">
              <a:lnSpc>
                <a:spcPct val="107000"/>
              </a:lnSpc>
              <a:spcBef>
                <a:spcPts val="590"/>
              </a:spcBef>
              <a:spcAft>
                <a:spcPts val="800"/>
              </a:spcAft>
            </a:pPr>
            <a:r>
              <a:rPr lang="en-US" altLang="en-IN" sz="1800" b="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               </a:t>
            </a:r>
            <a:r>
              <a:rPr lang="en-IN" sz="1800" b="1" dirty="0">
                <a:solidFill>
                  <a:schemeClr val="accent5">
                    <a:lumMod val="60000"/>
                    <a:lumOff val="40000"/>
                  </a:schemeClr>
                </a:solidFill>
                <a:effectLst/>
                <a:latin typeface="Calibri Light" panose="020F0302020204030204" pitchFamily="34" charset="0"/>
                <a:ea typeface="Calibri" panose="020F0502020204030204" pitchFamily="34" charset="0"/>
                <a:cs typeface="Times New Roman" panose="02020603050405020304" pitchFamily="18" charset="0"/>
              </a:rPr>
              <a:t>(UGC Autonomous)</a:t>
            </a:r>
          </a:p>
          <a:p>
            <a:pPr marL="810260" marR="574675" algn="ctr">
              <a:lnSpc>
                <a:spcPct val="107000"/>
              </a:lnSpc>
              <a:spcBef>
                <a:spcPts val="590"/>
              </a:spcBef>
              <a:spcAft>
                <a:spcPts val="800"/>
              </a:spcAft>
            </a:pPr>
            <a:r>
              <a:rPr lang="en-US" altLang="en-IN" b="1" dirty="0">
                <a:solidFill>
                  <a:schemeClr val="accent5">
                    <a:lumMod val="60000"/>
                    <a:lumOff val="40000"/>
                  </a:schemeClr>
                </a:solidFill>
                <a:latin typeface="Calibri Light" panose="020F0302020204030204" pitchFamily="34" charset="0"/>
                <a:ea typeface="Calibri" panose="020F0502020204030204" pitchFamily="34" charset="0"/>
                <a:cs typeface="Times New Roman" panose="02020603050405020304" pitchFamily="18" charset="0"/>
              </a:rPr>
              <a:t>              </a:t>
            </a:r>
            <a:r>
              <a:rPr lang="en-IN" b="1">
                <a:solidFill>
                  <a:schemeClr val="accent5">
                    <a:lumMod val="60000"/>
                    <a:lumOff val="40000"/>
                  </a:schemeClr>
                </a:solidFill>
                <a:latin typeface="Calibri Light" panose="020F0302020204030204" pitchFamily="34" charset="0"/>
                <a:ea typeface="Calibri" panose="020F0502020204030204" pitchFamily="34" charset="0"/>
                <a:cs typeface="Times New Roman" panose="02020603050405020304" pitchFamily="18" charset="0"/>
              </a:rPr>
              <a:t>2020-2024</a:t>
            </a:r>
            <a:endParaRPr lang="en-IN" sz="1200" dirty="0">
              <a:solidFill>
                <a:schemeClr val="accent5">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Diagonal Corners Rounded 6"/>
          <p:cNvSpPr/>
          <p:nvPr/>
        </p:nvSpPr>
        <p:spPr>
          <a:xfrm>
            <a:off x="3498574" y="2226365"/>
            <a:ext cx="6215269" cy="1881809"/>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p:cNvSpPr txBox="1"/>
          <p:nvPr/>
        </p:nvSpPr>
        <p:spPr>
          <a:xfrm>
            <a:off x="3554895" y="2347364"/>
            <a:ext cx="6102626" cy="58356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Major Project</a:t>
            </a:r>
            <a:endParaRPr lang="en-IN" sz="3200" dirty="0"/>
          </a:p>
        </p:txBody>
      </p:sp>
      <p:sp>
        <p:nvSpPr>
          <p:cNvPr id="11" name="TextBox 10"/>
          <p:cNvSpPr txBox="1"/>
          <p:nvPr/>
        </p:nvSpPr>
        <p:spPr>
          <a:xfrm>
            <a:off x="3554895" y="3105834"/>
            <a:ext cx="6102626" cy="829945"/>
          </a:xfrm>
          <a:prstGeom prst="rect">
            <a:avLst/>
          </a:prstGeom>
          <a:noFill/>
        </p:spPr>
        <p:txBody>
          <a:bodyPr wrap="square">
            <a:spAutoFit/>
          </a:bodyPr>
          <a:lstStyle/>
          <a:p>
            <a:pPr algn="ctr"/>
            <a:r>
              <a:rPr lang="en-US" sz="2400" dirty="0">
                <a:solidFill>
                  <a:schemeClr val="accent5">
                    <a:lumMod val="60000"/>
                    <a:lumOff val="40000"/>
                  </a:schemeClr>
                </a:solidFill>
              </a:rPr>
              <a:t>A MACHINE LEARNING METHODOLOGY FOR DIAGNOSING CHRONIC KIDNEY DIESEASE</a:t>
            </a:r>
            <a:endParaRPr lang="pt-BR" sz="24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Rectangle: Diagonal Corners Rounded 13"/>
          <p:cNvSpPr/>
          <p:nvPr/>
        </p:nvSpPr>
        <p:spPr>
          <a:xfrm>
            <a:off x="238502" y="5237424"/>
            <a:ext cx="3833583" cy="1476901"/>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Under the Guidance of</a:t>
            </a:r>
          </a:p>
          <a:p>
            <a:pPr algn="ctr"/>
            <a:r>
              <a:rPr lang="en-US" b="1" dirty="0">
                <a:solidFill>
                  <a:schemeClr val="accent5">
                    <a:lumMod val="60000"/>
                    <a:lumOff val="40000"/>
                  </a:schemeClr>
                </a:solidFill>
              </a:rPr>
              <a:t> DR.V. NARESH KUMAR</a:t>
            </a:r>
          </a:p>
          <a:p>
            <a:pPr algn="ctr"/>
            <a:r>
              <a:rPr lang="en-US" dirty="0"/>
              <a:t> (Associate Professor)</a:t>
            </a:r>
            <a:endParaRPr lang="en-IN" dirty="0">
              <a:solidFill>
                <a:schemeClr val="accent5">
                  <a:lumMod val="60000"/>
                  <a:lumOff val="40000"/>
                </a:schemeClr>
              </a:solidFill>
            </a:endParaRPr>
          </a:p>
        </p:txBody>
      </p:sp>
      <p:sp>
        <p:nvSpPr>
          <p:cNvPr id="15" name="Rectangle: Diagonal Corners Rounded 14"/>
          <p:cNvSpPr/>
          <p:nvPr/>
        </p:nvSpPr>
        <p:spPr>
          <a:xfrm>
            <a:off x="7328452" y="5266005"/>
            <a:ext cx="4793007" cy="1476902"/>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800" dirty="0">
                <a:solidFill>
                  <a:schemeClr val="accent5">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BY</a:t>
            </a:r>
          </a:p>
          <a:p>
            <a:r>
              <a:rPr lang="en-US" b="1" dirty="0">
                <a:solidFill>
                  <a:schemeClr val="tx1"/>
                </a:solidFill>
              </a:rPr>
              <a:t>                    SARA  : </a:t>
            </a:r>
            <a:r>
              <a:rPr lang="en-US" b="1" dirty="0">
                <a:solidFill>
                  <a:schemeClr val="accent5">
                    <a:lumMod val="60000"/>
                    <a:lumOff val="40000"/>
                  </a:schemeClr>
                </a:solidFill>
              </a:rPr>
              <a:t>207R1A05N8</a:t>
            </a:r>
          </a:p>
          <a:p>
            <a:r>
              <a:rPr lang="en-US" b="1" dirty="0">
                <a:solidFill>
                  <a:schemeClr val="tx1"/>
                </a:solidFill>
              </a:rPr>
              <a:t>ANUMULA ABHITEJ REDDY </a:t>
            </a:r>
            <a:r>
              <a:rPr lang="en-US" b="1" dirty="0">
                <a:solidFill>
                  <a:schemeClr val="accent5">
                    <a:lumMod val="60000"/>
                    <a:lumOff val="40000"/>
                  </a:schemeClr>
                </a:solidFill>
              </a:rPr>
              <a:t>:  207R1A05J7</a:t>
            </a:r>
            <a:endParaRPr lang="en-IN" sz="1800" dirty="0">
              <a:solidFill>
                <a:schemeClr val="accent5">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050" y="365125"/>
            <a:ext cx="19399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11327130" y="2729865"/>
            <a:ext cx="4064000" cy="368300"/>
          </a:xfrm>
          <a:prstGeom prst="rect">
            <a:avLst/>
          </a:prstGeom>
          <a:noFill/>
        </p:spPr>
        <p:txBody>
          <a:bodyPr wrap="square" rtlCol="0">
            <a:spAutoFit/>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pic>
        <p:nvPicPr>
          <p:cNvPr id="129" name="Picture 2"/>
          <p:cNvPicPr>
            <a:picLocks noGrp="1" noRot="1" noChangeAspect="1" noMove="1" noResize="1" noEditPoints="1" noAdjustHandles="1" noChangeArrowheads="1" noChangeShapeType="1" noCrop="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30" name="Group 8"/>
          <p:cNvGrpSpPr>
            <a:grpSpLocks noGrp="1" noUngrp="1" noRot="1" noChangeAspect="1" noMove="1" noResize="1"/>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p:cNvSpPr>
              <a:spLocks noChangeArrowheads="1"/>
            </p:cNvSpPr>
            <p:nvPr/>
          </p:nvSpPr>
          <p:spPr bwMode="auto">
            <a:xfrm>
              <a:off x="1209675" y="4763"/>
              <a:ext cx="23813" cy="2181225"/>
            </a:xfrm>
            <a:prstGeom prst="rect">
              <a:avLst/>
            </a:prstGeom>
            <a:grpFill/>
            <a:ln>
              <a:noFill/>
            </a:ln>
          </p:spPr>
          <p:txBody>
            <a:bodyPr/>
            <a:lstStyle/>
            <a:p>
              <a:endParaRPr lang="en-IN"/>
            </a:p>
          </p:txBody>
        </p:sp>
        <p:sp>
          <p:nvSpPr>
            <p:cNvPr id="11"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2"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3" name="Rectangle 8"/>
            <p:cNvSpPr>
              <a:spLocks noChangeArrowheads="1"/>
            </p:cNvSpPr>
            <p:nvPr/>
          </p:nvSpPr>
          <p:spPr bwMode="auto">
            <a:xfrm>
              <a:off x="414338" y="9525"/>
              <a:ext cx="28575" cy="4481513"/>
            </a:xfrm>
            <a:prstGeom prst="rect">
              <a:avLst/>
            </a:prstGeom>
            <a:grpFill/>
            <a:ln>
              <a:noFill/>
            </a:ln>
          </p:spPr>
          <p:txBody>
            <a:bodyPr/>
            <a:lstStyle/>
            <a:p>
              <a:endParaRPr lang="en-IN"/>
            </a:p>
          </p:txBody>
        </p:sp>
        <p:sp>
          <p:nvSpPr>
            <p:cNvPr id="14"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5"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IN"/>
            </a:p>
          </p:txBody>
        </p:sp>
        <p:sp>
          <p:nvSpPr>
            <p:cNvPr id="16"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IN"/>
            </a:p>
          </p:txBody>
        </p:sp>
        <p:sp>
          <p:nvSpPr>
            <p:cNvPr id="17"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8"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IN"/>
            </a:p>
          </p:txBody>
        </p:sp>
        <p:sp>
          <p:nvSpPr>
            <p:cNvPr id="19"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20"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1"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2"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IN"/>
            </a:p>
          </p:txBody>
        </p:sp>
        <p:sp>
          <p:nvSpPr>
            <p:cNvPr id="23"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4"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IN"/>
            </a:p>
          </p:txBody>
        </p:sp>
        <p:sp>
          <p:nvSpPr>
            <p:cNvPr id="25"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26"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27"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IN"/>
            </a:p>
          </p:txBody>
        </p:sp>
        <p:sp>
          <p:nvSpPr>
            <p:cNvPr id="28"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IN"/>
            </a:p>
          </p:txBody>
        </p:sp>
        <p:sp>
          <p:nvSpPr>
            <p:cNvPr id="29"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30"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IN"/>
            </a:p>
          </p:txBody>
        </p:sp>
        <p:sp>
          <p:nvSpPr>
            <p:cNvPr id="31"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32"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IN"/>
            </a:p>
          </p:txBody>
        </p:sp>
        <p:sp>
          <p:nvSpPr>
            <p:cNvPr id="33"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34"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IN"/>
            </a:p>
          </p:txBody>
        </p:sp>
        <p:sp>
          <p:nvSpPr>
            <p:cNvPr id="35"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IN"/>
            </a:p>
          </p:txBody>
        </p:sp>
        <p:sp>
          <p:nvSpPr>
            <p:cNvPr id="37"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8" name="Rectangle 33"/>
            <p:cNvSpPr>
              <a:spLocks noChangeArrowheads="1"/>
            </p:cNvSpPr>
            <p:nvPr/>
          </p:nvSpPr>
          <p:spPr bwMode="auto">
            <a:xfrm>
              <a:off x="642938" y="6610350"/>
              <a:ext cx="23813" cy="242888"/>
            </a:xfrm>
            <a:prstGeom prst="rect">
              <a:avLst/>
            </a:prstGeom>
            <a:grpFill/>
            <a:ln>
              <a:noFill/>
            </a:ln>
          </p:spPr>
          <p:txBody>
            <a:bodyPr/>
            <a:lstStyle/>
            <a:p>
              <a:endParaRPr lang="en-IN"/>
            </a:p>
          </p:txBody>
        </p:sp>
        <p:sp>
          <p:nvSpPr>
            <p:cNvPr id="39"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0"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IN"/>
            </a:p>
          </p:txBody>
        </p:sp>
        <p:sp>
          <p:nvSpPr>
            <p:cNvPr id="41"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IN"/>
            </a:p>
          </p:txBody>
        </p:sp>
        <p:sp>
          <p:nvSpPr>
            <p:cNvPr id="42"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IN"/>
            </a:p>
          </p:txBody>
        </p:sp>
        <p:sp>
          <p:nvSpPr>
            <p:cNvPr id="43"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IN"/>
            </a:p>
          </p:txBody>
        </p:sp>
        <p:sp>
          <p:nvSpPr>
            <p:cNvPr id="44"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45"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46"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IN"/>
            </a:p>
          </p:txBody>
        </p:sp>
        <p:sp>
          <p:nvSpPr>
            <p:cNvPr id="47"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IN"/>
            </a:p>
          </p:txBody>
        </p:sp>
        <p:sp>
          <p:nvSpPr>
            <p:cNvPr id="48"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IN"/>
            </a:p>
          </p:txBody>
        </p:sp>
        <p:sp>
          <p:nvSpPr>
            <p:cNvPr id="49"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50" name="Rectangle 45"/>
            <p:cNvSpPr>
              <a:spLocks noChangeArrowheads="1"/>
            </p:cNvSpPr>
            <p:nvPr/>
          </p:nvSpPr>
          <p:spPr bwMode="auto">
            <a:xfrm>
              <a:off x="1228725" y="4662488"/>
              <a:ext cx="23813" cy="2181225"/>
            </a:xfrm>
            <a:prstGeom prst="rect">
              <a:avLst/>
            </a:prstGeom>
            <a:grpFill/>
            <a:ln>
              <a:noFill/>
            </a:ln>
          </p:spPr>
          <p:txBody>
            <a:bodyPr/>
            <a:lstStyle/>
            <a:p>
              <a:endParaRPr lang="en-IN"/>
            </a:p>
          </p:txBody>
        </p:sp>
        <p:sp>
          <p:nvSpPr>
            <p:cNvPr id="51"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IN"/>
            </a:p>
          </p:txBody>
        </p:sp>
        <p:sp>
          <p:nvSpPr>
            <p:cNvPr id="52"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3"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IN"/>
            </a:p>
          </p:txBody>
        </p:sp>
        <p:sp>
          <p:nvSpPr>
            <p:cNvPr id="54"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55"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6"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IN"/>
            </a:p>
          </p:txBody>
        </p:sp>
        <p:sp>
          <p:nvSpPr>
            <p:cNvPr id="57"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58"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9"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60"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IN"/>
            </a:p>
          </p:txBody>
        </p:sp>
        <p:sp>
          <p:nvSpPr>
            <p:cNvPr id="61"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sp>
          <p:nvSpPr>
            <p:cNvPr id="62"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IN"/>
            </a:p>
          </p:txBody>
        </p:sp>
        <p:sp>
          <p:nvSpPr>
            <p:cNvPr id="63"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IN"/>
            </a:p>
          </p:txBody>
        </p:sp>
      </p:grpSp>
      <p:sp>
        <p:nvSpPr>
          <p:cNvPr id="67" name="Title 66"/>
          <p:cNvSpPr>
            <a:spLocks noGrp="1"/>
          </p:cNvSpPr>
          <p:nvPr>
            <p:ph type="title"/>
          </p:nvPr>
        </p:nvSpPr>
        <p:spPr>
          <a:xfrm>
            <a:off x="119380" y="14605"/>
            <a:ext cx="10047605" cy="1602105"/>
          </a:xfrm>
        </p:spPr>
        <p:txBody>
          <a:bodyPr/>
          <a:lstStyle/>
          <a:p>
            <a:r>
              <a:rPr lang="en-US" dirty="0"/>
              <a:t>                         </a:t>
            </a:r>
            <a:r>
              <a:rPr lang="en-US" dirty="0">
                <a:latin typeface="Times New Roman" panose="02020603050405020304" pitchFamily="18" charset="0"/>
                <a:cs typeface="Times New Roman" panose="02020603050405020304" pitchFamily="18" charset="0"/>
              </a:rPr>
              <a:t> NOVELTY of project</a:t>
            </a:r>
          </a:p>
        </p:txBody>
      </p:sp>
      <p:sp>
        <p:nvSpPr>
          <p:cNvPr id="68" name="Round Single Corner Rectangle 67"/>
          <p:cNvSpPr/>
          <p:nvPr/>
        </p:nvSpPr>
        <p:spPr>
          <a:xfrm>
            <a:off x="1381125" y="1762125"/>
            <a:ext cx="9554845" cy="4138612"/>
          </a:xfrm>
          <a:prstGeom prst="round1Rect">
            <a:avLst/>
          </a:prstGeom>
        </p:spPr>
        <p:style>
          <a:lnRef idx="1">
            <a:schemeClr val="dk1"/>
          </a:lnRef>
          <a:fillRef idx="3">
            <a:schemeClr val="dk1"/>
          </a:fillRef>
          <a:effectRef idx="2">
            <a:schemeClr val="dk1"/>
          </a:effectRef>
          <a:fontRef idx="minor">
            <a:schemeClr val="lt1"/>
          </a:fontRef>
        </p:style>
        <p:txBody>
          <a:bodyPr rtlCol="0" anchor="ctr"/>
          <a:lstStyle/>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Integration of Diverse Machine Learning Algorithms</a:t>
            </a:r>
          </a:p>
          <a:p>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Utilization of Ensemble Learning Techniques</a:t>
            </a:r>
          </a:p>
          <a:p>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Feature Selection Optimization for Enhanced Performance</a:t>
            </a:r>
          </a:p>
          <a:p>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Comprehensive Diagnostic System Incorporating Neural Networks</a:t>
            </a:r>
          </a:p>
          <a:p>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Holistic Approach to CKD Classification with Comparative Analysis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666" y="185530"/>
            <a:ext cx="9905998" cy="1192696"/>
          </a:xfrm>
        </p:spPr>
        <p:txBody>
          <a:bodyPr/>
          <a:lstStyle/>
          <a:p>
            <a:r>
              <a:rPr lang="en-US" dirty="0"/>
              <a:t>                  </a:t>
            </a:r>
            <a:r>
              <a:rPr lang="en-US" dirty="0">
                <a:latin typeface="Times New Roman" panose="02020603050405020304" pitchFamily="18" charset="0"/>
                <a:cs typeface="Times New Roman" panose="02020603050405020304" pitchFamily="18" charset="0"/>
              </a:rPr>
              <a:t>SYSTEM ARCHITECTURE</a:t>
            </a:r>
          </a:p>
        </p:txBody>
      </p:sp>
      <p:pic>
        <p:nvPicPr>
          <p:cNvPr id="3" name="Picture 2"/>
          <p:cNvPicPr>
            <a:picLocks noChangeAspect="1"/>
          </p:cNvPicPr>
          <p:nvPr/>
        </p:nvPicPr>
        <p:blipFill>
          <a:blip r:embed="rId2"/>
          <a:stretch>
            <a:fillRect/>
          </a:stretch>
        </p:blipFill>
        <p:spPr>
          <a:xfrm>
            <a:off x="2204085" y="1697656"/>
            <a:ext cx="8084185" cy="42906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4270" y="127000"/>
            <a:ext cx="9906000" cy="1335405"/>
          </a:xfrm>
        </p:spPr>
        <p:txBody>
          <a:bodyPr/>
          <a:lstStyle/>
          <a:p>
            <a:r>
              <a:rPr lang="en-US" altLang="en-IN" dirty="0">
                <a:latin typeface="Times New Roman" panose="02020603050405020304" pitchFamily="18" charset="0"/>
                <a:cs typeface="Times New Roman" panose="02020603050405020304" pitchFamily="18" charset="0"/>
                <a:sym typeface="+mn-ea"/>
              </a:rPr>
              <a:t>                             </a:t>
            </a:r>
            <a:r>
              <a:rPr lang="en-IN" dirty="0">
                <a:latin typeface="Times New Roman" panose="02020603050405020304" pitchFamily="18" charset="0"/>
                <a:cs typeface="Times New Roman" panose="02020603050405020304" pitchFamily="18" charset="0"/>
                <a:sym typeface="+mn-ea"/>
              </a:rPr>
              <a:t>Modules</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806239" y="1358051"/>
            <a:ext cx="6495203" cy="5190067"/>
          </a:xfrm>
        </p:spPr>
        <p:txBody>
          <a:bodyPr>
            <a:noAutofit/>
          </a:bodyPr>
          <a:lstStyle/>
          <a:p>
            <a:pPr>
              <a:buFont typeface="Wingdings" panose="05000000000000000000" charset="0"/>
              <a:buChar char="§"/>
            </a:pPr>
            <a:r>
              <a:rPr lang="en-US" dirty="0">
                <a:solidFill>
                  <a:schemeClr val="tx1"/>
                </a:solidFill>
                <a:latin typeface="Calibri" panose="020F0502020204030204" pitchFamily="34" charset="0"/>
                <a:cs typeface="Calibri" panose="020F0502020204030204" pitchFamily="34" charset="0"/>
              </a:rPr>
              <a:t> SERVICE PROVIDER</a:t>
            </a:r>
          </a:p>
          <a:p>
            <a:pPr marL="285750" indent="-285750">
              <a:buFont typeface="Arial" panose="020B0604020202020204" pitchFamily="34" charset="0"/>
              <a:buChar char="•"/>
            </a:pPr>
            <a:r>
              <a:rPr lang="en-IN" sz="2200" dirty="0">
                <a:solidFill>
                  <a:srgbClr val="F1B38F"/>
                </a:solidFill>
              </a:rPr>
              <a:t>Login / Register</a:t>
            </a:r>
          </a:p>
          <a:p>
            <a:pPr marL="285750" indent="-285750">
              <a:buFont typeface="Arial" panose="020B0604020202020204" pitchFamily="34" charset="0"/>
              <a:buChar char="•"/>
            </a:pPr>
            <a:r>
              <a:rPr lang="en-IN" sz="2200" dirty="0">
                <a:solidFill>
                  <a:srgbClr val="F1B38F"/>
                </a:solidFill>
              </a:rPr>
              <a:t>Train and Test Datasets</a:t>
            </a:r>
          </a:p>
          <a:p>
            <a:pPr marL="285750" indent="-285750">
              <a:buFont typeface="Arial" panose="020B0604020202020204" pitchFamily="34" charset="0"/>
              <a:buChar char="•"/>
            </a:pPr>
            <a:r>
              <a:rPr lang="en-IN" sz="2200" dirty="0">
                <a:solidFill>
                  <a:srgbClr val="F1B38F"/>
                </a:solidFill>
              </a:rPr>
              <a:t>View Trained and Testes Accuracy in Bar Chart</a:t>
            </a:r>
          </a:p>
          <a:p>
            <a:pPr marL="285750" indent="-285750">
              <a:buFont typeface="Arial" panose="020B0604020202020204" pitchFamily="34" charset="0"/>
              <a:buChar char="•"/>
            </a:pPr>
            <a:r>
              <a:rPr lang="en-IN" sz="2200" dirty="0">
                <a:solidFill>
                  <a:srgbClr val="F1B38F"/>
                </a:solidFill>
              </a:rPr>
              <a:t>Find Kidney Disease Status</a:t>
            </a:r>
          </a:p>
          <a:p>
            <a:pPr marL="285750" indent="-285750">
              <a:buFont typeface="Arial" panose="020B0604020202020204" pitchFamily="34" charset="0"/>
              <a:buChar char="•"/>
            </a:pPr>
            <a:r>
              <a:rPr lang="en-IN" sz="2200" dirty="0">
                <a:solidFill>
                  <a:srgbClr val="F1B38F"/>
                </a:solidFill>
              </a:rPr>
              <a:t>Find Kidney Disease Ratio</a:t>
            </a:r>
          </a:p>
          <a:p>
            <a:pPr marL="285750" indent="-285750">
              <a:buFont typeface="Arial" panose="020B0604020202020204" pitchFamily="34" charset="0"/>
              <a:buChar char="•"/>
            </a:pPr>
            <a:r>
              <a:rPr lang="en-IN" sz="2200" dirty="0">
                <a:solidFill>
                  <a:srgbClr val="F1B38F"/>
                </a:solidFill>
              </a:rPr>
              <a:t>View All Kidney Disease Positive Details</a:t>
            </a:r>
          </a:p>
          <a:p>
            <a:pPr marL="285750" indent="-285750">
              <a:buFont typeface="Arial" panose="020B0604020202020204" pitchFamily="34" charset="0"/>
              <a:buChar char="•"/>
            </a:pPr>
            <a:r>
              <a:rPr lang="en-IN" sz="2200" dirty="0">
                <a:solidFill>
                  <a:srgbClr val="F1B38F"/>
                </a:solidFill>
              </a:rPr>
              <a:t>Download Trained Datasets</a:t>
            </a:r>
          </a:p>
          <a:p>
            <a:pPr marL="285750" indent="-285750">
              <a:buFont typeface="Arial" panose="020B0604020202020204" pitchFamily="34" charset="0"/>
              <a:buChar char="•"/>
            </a:pPr>
            <a:r>
              <a:rPr lang="en-IN" sz="2200" dirty="0">
                <a:solidFill>
                  <a:srgbClr val="F1B38F"/>
                </a:solidFill>
              </a:rPr>
              <a:t>View Kidney Disease Ratio Results</a:t>
            </a:r>
          </a:p>
          <a:p>
            <a:pPr marL="285750" indent="-285750">
              <a:buFont typeface="Arial" panose="020B0604020202020204" pitchFamily="34" charset="0"/>
              <a:buChar char="•"/>
            </a:pPr>
            <a:r>
              <a:rPr lang="en-IN" sz="2200" dirty="0">
                <a:solidFill>
                  <a:srgbClr val="F1B38F"/>
                </a:solidFill>
              </a:rPr>
              <a:t>View All Remote Users</a:t>
            </a:r>
          </a:p>
        </p:txBody>
      </p:sp>
      <p:sp>
        <p:nvSpPr>
          <p:cNvPr id="2" name="Content Placeholder 4"/>
          <p:cNvSpPr txBox="1"/>
          <p:nvPr/>
        </p:nvSpPr>
        <p:spPr>
          <a:xfrm>
            <a:off x="6780530" y="1358050"/>
            <a:ext cx="6495203" cy="519006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 typeface="Wingdings" panose="05000000000000000000" charset="0"/>
              <a:buChar char="§"/>
            </a:pPr>
            <a:r>
              <a:rPr lang="en-US" dirty="0">
                <a:latin typeface="Calibri" panose="020F0502020204030204" pitchFamily="34" charset="0"/>
                <a:cs typeface="Calibri" panose="020F0502020204030204" pitchFamily="34" charset="0"/>
              </a:rPr>
              <a:t> REMOTE USER</a:t>
            </a:r>
          </a:p>
          <a:p>
            <a:pPr marL="285750" indent="-285750"/>
            <a:r>
              <a:rPr lang="en-IN" sz="2200" dirty="0">
                <a:solidFill>
                  <a:srgbClr val="F1B38F"/>
                </a:solidFill>
              </a:rPr>
              <a:t>Login / Register</a:t>
            </a:r>
          </a:p>
          <a:p>
            <a:pPr marL="285750" indent="-285750"/>
            <a:r>
              <a:rPr lang="en-IN" sz="2200" dirty="0">
                <a:solidFill>
                  <a:srgbClr val="F1B38F"/>
                </a:solidFill>
              </a:rPr>
              <a:t>Post Diabetic Datasets</a:t>
            </a:r>
          </a:p>
          <a:p>
            <a:pPr marL="285750" indent="-285750"/>
            <a:r>
              <a:rPr lang="en-IN" sz="2200" dirty="0">
                <a:solidFill>
                  <a:srgbClr val="F1B38F"/>
                </a:solidFill>
              </a:rPr>
              <a:t>View Profile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37160"/>
            <a:ext cx="9906000" cy="1706245"/>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Use Case Diagram</a:t>
            </a:r>
            <a:br>
              <a:rPr lang="en-GB" dirty="0">
                <a:latin typeface="Times New Roman" panose="02020603050405020304" pitchFamily="18" charset="0"/>
                <a:cs typeface="Times New Roman" panose="02020603050405020304" pitchFamily="18" charset="0"/>
                <a:sym typeface="+mn-ea"/>
              </a:rPr>
            </a:b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168562" y="1353479"/>
            <a:ext cx="5852336" cy="500357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0750" y="-191135"/>
            <a:ext cx="9620250" cy="2161540"/>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Class Diagram</a:t>
            </a:r>
            <a:br>
              <a:rPr lang="en-GB" dirty="0">
                <a:latin typeface="Times New Roman" panose="02020603050405020304" pitchFamily="18" charset="0"/>
                <a:cs typeface="Times New Roman" panose="02020603050405020304" pitchFamily="18" charset="0"/>
                <a:sym typeface="+mn-ea"/>
              </a:rPr>
            </a:br>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760132" y="1092455"/>
            <a:ext cx="7292691" cy="51793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175895"/>
            <a:ext cx="9906000" cy="2098040"/>
          </a:xfrm>
        </p:spPr>
        <p:txBody>
          <a:bodyPr>
            <a:normAutofit/>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Sequence Diagram</a:t>
            </a:r>
            <a:br>
              <a:rPr lang="en-GB" dirty="0">
                <a:latin typeface="Times New Roman" panose="02020603050405020304" pitchFamily="18" charset="0"/>
                <a:cs typeface="Times New Roman" panose="02020603050405020304" pitchFamily="18" charset="0"/>
                <a:sym typeface="+mn-ea"/>
              </a:rPr>
            </a:br>
            <a:r>
              <a:rPr lang="en-US" altLang="en-GB" dirty="0">
                <a:latin typeface="Times New Roman" panose="02020603050405020304" pitchFamily="18" charset="0"/>
                <a:cs typeface="Times New Roman" panose="02020603050405020304" pitchFamily="18" charset="0"/>
                <a:sym typeface="+mn-ea"/>
              </a:rPr>
              <a:t> </a:t>
            </a:r>
          </a:p>
        </p:txBody>
      </p:sp>
      <p:pic>
        <p:nvPicPr>
          <p:cNvPr id="3" name="Picture 2">
            <a:extLst>
              <a:ext uri="{FF2B5EF4-FFF2-40B4-BE49-F238E27FC236}">
                <a16:creationId xmlns:a16="http://schemas.microsoft.com/office/drawing/2014/main" id="{34D009BD-0315-B70E-E80B-E7DC36B34CCB}"/>
              </a:ext>
            </a:extLst>
          </p:cNvPr>
          <p:cNvPicPr>
            <a:picLocks noChangeAspect="1"/>
          </p:cNvPicPr>
          <p:nvPr/>
        </p:nvPicPr>
        <p:blipFill>
          <a:blip r:embed="rId2"/>
          <a:stretch>
            <a:fillRect/>
          </a:stretch>
        </p:blipFill>
        <p:spPr>
          <a:xfrm>
            <a:off x="3463146" y="1232034"/>
            <a:ext cx="5056496" cy="50628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599565"/>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Activity Diagram</a:t>
            </a:r>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F554864-AC8C-E478-08C0-290A58E42F31}"/>
              </a:ext>
            </a:extLst>
          </p:cNvPr>
          <p:cNvPicPr>
            <a:picLocks noChangeAspect="1"/>
          </p:cNvPicPr>
          <p:nvPr/>
        </p:nvPicPr>
        <p:blipFill>
          <a:blip r:embed="rId2"/>
          <a:stretch>
            <a:fillRect/>
          </a:stretch>
        </p:blipFill>
        <p:spPr>
          <a:xfrm>
            <a:off x="4129238" y="1329171"/>
            <a:ext cx="4081111" cy="50908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431800"/>
            <a:ext cx="9906000" cy="2112010"/>
          </a:xfrm>
        </p:spPr>
        <p:txBody>
          <a:bodyPr/>
          <a:lstStyle/>
          <a:p>
            <a:pPr algn="ctr"/>
            <a:r>
              <a:rPr lang="en-US" dirty="0">
                <a:latin typeface="Times New Roman" panose="02020603050405020304" pitchFamily="18" charset="0"/>
                <a:cs typeface="Times New Roman" panose="02020603050405020304" pitchFamily="18" charset="0"/>
              </a:rPr>
              <a:t>Flow chart – remote user</a:t>
            </a:r>
          </a:p>
        </p:txBody>
      </p:sp>
      <p:pic>
        <p:nvPicPr>
          <p:cNvPr id="3" name="Picture 2"/>
          <p:cNvPicPr>
            <a:picLocks noChangeAspect="1"/>
          </p:cNvPicPr>
          <p:nvPr/>
        </p:nvPicPr>
        <p:blipFill>
          <a:blip r:embed="rId2"/>
          <a:stretch>
            <a:fillRect/>
          </a:stretch>
        </p:blipFill>
        <p:spPr>
          <a:xfrm>
            <a:off x="3491282" y="1182594"/>
            <a:ext cx="5209435" cy="53342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584200"/>
            <a:ext cx="9906000" cy="2264410"/>
          </a:xfrm>
        </p:spPr>
        <p:txBody>
          <a:bodyPr/>
          <a:lstStyle/>
          <a:p>
            <a:pPr algn="ctr"/>
            <a:r>
              <a:rPr lang="en-US" dirty="0">
                <a:latin typeface="Times New Roman" panose="02020603050405020304" pitchFamily="18" charset="0"/>
                <a:cs typeface="Times New Roman" panose="02020603050405020304" pitchFamily="18" charset="0"/>
              </a:rPr>
              <a:t>Flow chart – Service provider</a:t>
            </a:r>
          </a:p>
        </p:txBody>
      </p:sp>
      <p:pic>
        <p:nvPicPr>
          <p:cNvPr id="3" name="Picture 2"/>
          <p:cNvPicPr>
            <a:picLocks noChangeAspect="1"/>
          </p:cNvPicPr>
          <p:nvPr/>
        </p:nvPicPr>
        <p:blipFill>
          <a:blip r:embed="rId2"/>
          <a:stretch>
            <a:fillRect/>
          </a:stretch>
        </p:blipFill>
        <p:spPr>
          <a:xfrm>
            <a:off x="3794427" y="1143000"/>
            <a:ext cx="4600606" cy="5384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218738" y="5575300"/>
            <a:ext cx="6375133" cy="416717"/>
          </a:xfrm>
          <a:prstGeom prst="rect">
            <a:avLst/>
          </a:prstGeom>
          <a:noFill/>
        </p:spPr>
        <p:txBody>
          <a:bodyPr wrap="square">
            <a:spAutoFit/>
          </a:bodyPr>
          <a:lstStyle/>
          <a:p>
            <a:pPr marL="457200" marR="5080" indent="-6350" algn="just">
              <a:lnSpc>
                <a:spcPct val="112000"/>
              </a:lnSpc>
              <a:spcBef>
                <a:spcPts val="0"/>
              </a:spcBef>
              <a:spcAft>
                <a:spcPts val="20"/>
              </a:spcAft>
            </a:pPr>
            <a:r>
              <a:rPr lang="en-US" sz="2000" kern="100" dirty="0">
                <a:ea typeface="Times New Roman" panose="02020603050405020304" pitchFamily="18" charset="0"/>
              </a:rPr>
              <a:t>S</a:t>
            </a:r>
            <a:r>
              <a:rPr lang="en-IN" sz="2000" kern="100" dirty="0" err="1">
                <a:ea typeface="Times New Roman" panose="02020603050405020304" pitchFamily="18" charset="0"/>
              </a:rPr>
              <a:t>ervice</a:t>
            </a:r>
            <a:r>
              <a:rPr lang="en-IN" sz="2000" kern="100" dirty="0">
                <a:ea typeface="Times New Roman" panose="02020603050405020304" pitchFamily="18" charset="0"/>
              </a:rPr>
              <a:t> Provider login</a:t>
            </a:r>
            <a:endParaRPr lang="en-IN" sz="2000" kern="100" dirty="0">
              <a:effectLst/>
              <a:ea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105660" y="1397000"/>
            <a:ext cx="7813675" cy="40855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635"/>
            <a:ext cx="9906000" cy="1788160"/>
          </a:xfrm>
        </p:spPr>
        <p:txBody>
          <a:bodyPr/>
          <a:lstStyle/>
          <a:p>
            <a:r>
              <a:rPr lang="en-US">
                <a:latin typeface="Times New Roman" panose="02020603050405020304" pitchFamily="18" charset="0"/>
                <a:cs typeface="Times New Roman" panose="02020603050405020304" pitchFamily="18" charset="0"/>
                <a:sym typeface="+mn-ea"/>
              </a:rPr>
              <a:t>                  TABLE OF CONTENTS</a:t>
            </a:r>
            <a:r>
              <a:rPr lang="en-US">
                <a:sym typeface="+mn-ea"/>
              </a:rPr>
              <a:t> </a:t>
            </a:r>
            <a:br>
              <a:rPr lang="en-US">
                <a:sym typeface="+mn-ea"/>
              </a:rPr>
            </a:br>
            <a:endParaRPr lang="en-US"/>
          </a:p>
        </p:txBody>
      </p:sp>
      <p:sp>
        <p:nvSpPr>
          <p:cNvPr id="5" name="Content Placeholder 4"/>
          <p:cNvSpPr>
            <a:spLocks noGrp="1"/>
          </p:cNvSpPr>
          <p:nvPr>
            <p:ph idx="1"/>
          </p:nvPr>
        </p:nvSpPr>
        <p:spPr>
          <a:xfrm>
            <a:off x="1583055" y="1117599"/>
            <a:ext cx="9464675" cy="5369828"/>
          </a:xfrm>
        </p:spPr>
        <p:txBody>
          <a:bodyPr>
            <a:normAutofit fontScale="25000" lnSpcReduction="20000"/>
          </a:bodyPr>
          <a:lstStyle/>
          <a:p>
            <a:pPr>
              <a:buFont typeface="Wingdings" panose="05000000000000000000" charset="0"/>
              <a:buChar char="q"/>
            </a:pPr>
            <a:r>
              <a:rPr lang="en-US" sz="9600" dirty="0">
                <a:solidFill>
                  <a:schemeClr val="tx1"/>
                </a:solidFill>
                <a:latin typeface="Calibri" panose="020F0502020204030204" pitchFamily="34" charset="0"/>
                <a:cs typeface="Calibri" panose="020F0502020204030204" pitchFamily="34" charset="0"/>
              </a:rPr>
              <a:t> </a:t>
            </a:r>
            <a:r>
              <a:rPr lang="en-US" sz="9600" dirty="0">
                <a:solidFill>
                  <a:schemeClr val="accent5">
                    <a:lumMod val="60000"/>
                    <a:lumOff val="40000"/>
                  </a:schemeClr>
                </a:solidFill>
                <a:latin typeface="Calibri" panose="020F0502020204030204" pitchFamily="34" charset="0"/>
                <a:cs typeface="Calibri" panose="020F0502020204030204" pitchFamily="34" charset="0"/>
              </a:rPr>
              <a:t>Introduction</a:t>
            </a: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Existing System</a:t>
            </a:r>
            <a:endParaRPr lang="en-IN" sz="9600" dirty="0">
              <a:solidFill>
                <a:schemeClr val="accent5">
                  <a:lumMod val="60000"/>
                  <a:lumOff val="40000"/>
                </a:schemeClr>
              </a:solidFill>
              <a:latin typeface="Calibri" panose="020F0502020204030204" pitchFamily="34" charset="0"/>
              <a:cs typeface="Calibri" panose="020F0502020204030204" pitchFamily="34" charset="0"/>
            </a:endParaRP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Proposed System</a:t>
            </a:r>
          </a:p>
          <a:p>
            <a:pPr>
              <a:buFont typeface="Wingdings" panose="05000000000000000000" charset="0"/>
              <a:buChar char="q"/>
            </a:pPr>
            <a:r>
              <a:rPr 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Hardware and Software Requirements</a:t>
            </a:r>
            <a:endParaRPr lang="en-IN" sz="9600" dirty="0">
              <a:solidFill>
                <a:schemeClr val="tx1"/>
              </a:solidFill>
              <a:latin typeface="Calibri" panose="020F0502020204030204" pitchFamily="34" charset="0"/>
              <a:cs typeface="Calibri" panose="020F0502020204030204" pitchFamily="34" charset="0"/>
              <a:sym typeface="+mn-ea"/>
            </a:endParaRPr>
          </a:p>
          <a:p>
            <a:pPr>
              <a:buFont typeface="Wingdings" panose="05000000000000000000" charset="0"/>
              <a:buChar char="q"/>
            </a:pPr>
            <a:r>
              <a:rPr 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Novelty of our Project</a:t>
            </a:r>
          </a:p>
          <a:p>
            <a:pPr>
              <a:buFont typeface="Wingdings" panose="05000000000000000000" charset="0"/>
              <a:buChar char="q"/>
            </a:pPr>
            <a:r>
              <a:rPr 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Architecture </a:t>
            </a:r>
            <a:endParaRPr lang="en-IN" sz="9600" dirty="0">
              <a:solidFill>
                <a:schemeClr val="accent5">
                  <a:lumMod val="60000"/>
                  <a:lumOff val="40000"/>
                </a:schemeClr>
              </a:solidFill>
              <a:latin typeface="Calibri" panose="020F0502020204030204" pitchFamily="34" charset="0"/>
              <a:cs typeface="Calibri" panose="020F0502020204030204" pitchFamily="34" charset="0"/>
            </a:endParaRP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Modules</a:t>
            </a:r>
          </a:p>
          <a:p>
            <a:pPr>
              <a:buFont typeface="Wingdings" panose="05000000000000000000" charset="0"/>
              <a:buChar char="q"/>
            </a:pPr>
            <a:r>
              <a:rPr lang="en-IN" sz="9600" dirty="0">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Results</a:t>
            </a:r>
            <a:endParaRPr lang="en-IN" sz="9600" dirty="0">
              <a:latin typeface="Calibri" panose="020F0502020204030204" pitchFamily="34" charset="0"/>
              <a:cs typeface="Calibri" panose="020F0502020204030204" pitchFamily="34" charset="0"/>
              <a:sym typeface="+mn-ea"/>
            </a:endParaRP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Conclusion </a:t>
            </a: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Future Scope</a:t>
            </a:r>
            <a:endParaRPr lang="en-IN" sz="9600" dirty="0">
              <a:solidFill>
                <a:schemeClr val="accent5">
                  <a:lumMod val="60000"/>
                  <a:lumOff val="40000"/>
                </a:schemeClr>
              </a:solidFill>
              <a:latin typeface="Calibri" panose="020F0502020204030204" pitchFamily="34" charset="0"/>
              <a:cs typeface="Calibri" panose="020F0502020204030204" pitchFamily="34" charset="0"/>
            </a:endParaRPr>
          </a:p>
          <a:p>
            <a:pPr>
              <a:buFont typeface="Wingdings" panose="05000000000000000000" charset="0"/>
              <a:buChar char="q"/>
            </a:pPr>
            <a:r>
              <a:rPr lang="en-US" altLang="en-IN" sz="9600" dirty="0">
                <a:solidFill>
                  <a:schemeClr val="tx1"/>
                </a:solidFill>
                <a:latin typeface="Calibri" panose="020F0502020204030204" pitchFamily="34" charset="0"/>
                <a:cs typeface="Calibri" panose="020F0502020204030204" pitchFamily="34" charset="0"/>
                <a:sym typeface="+mn-ea"/>
              </a:rPr>
              <a:t> </a:t>
            </a:r>
            <a:r>
              <a:rPr lang="en-IN" sz="9600" dirty="0">
                <a:solidFill>
                  <a:schemeClr val="accent5">
                    <a:lumMod val="60000"/>
                    <a:lumOff val="40000"/>
                  </a:schemeClr>
                </a:solidFill>
                <a:latin typeface="Calibri" panose="020F0502020204030204" pitchFamily="34" charset="0"/>
                <a:cs typeface="Calibri" panose="020F0502020204030204" pitchFamily="34" charset="0"/>
                <a:sym typeface="+mn-ea"/>
              </a:rPr>
              <a:t>References</a:t>
            </a:r>
            <a:endParaRPr lang="en-IN" sz="9600" dirty="0">
              <a:solidFill>
                <a:schemeClr val="accent5">
                  <a:lumMod val="60000"/>
                  <a:lumOff val="40000"/>
                </a:schemeClr>
              </a:solidFill>
              <a:latin typeface="Calibri" panose="020F0502020204030204" pitchFamily="34" charset="0"/>
              <a:cs typeface="Calibri" panose="020F0502020204030204" pitchFamily="34" charset="0"/>
            </a:endParaRPr>
          </a:p>
          <a:p>
            <a:pPr marL="0" indent="0">
              <a:buFont typeface="Wingdings" panose="05000000000000000000" charset="0"/>
              <a:buNone/>
            </a:pPr>
            <a:endParaRPr lang="en-IN" sz="6000" dirty="0">
              <a:solidFill>
                <a:schemeClr val="accent5">
                  <a:lumMod val="60000"/>
                  <a:lumOff val="40000"/>
                </a:schemeClr>
              </a:solidFill>
              <a:latin typeface="Calibri" panose="020F0502020204030204" pitchFamily="34" charset="0"/>
              <a:cs typeface="Calibri" panose="020F0502020204030204" pitchFamily="34" charset="0"/>
            </a:endParaRPr>
          </a:p>
          <a:p>
            <a:pPr>
              <a:buFont typeface="Wingdings" panose="05000000000000000000" charset="0"/>
              <a:buChar char="q"/>
            </a:pPr>
            <a:r>
              <a:rPr lang="en-IN" dirty="0">
                <a:solidFill>
                  <a:schemeClr val="bg1">
                    <a:lumMod val="75000"/>
                  </a:schemeClr>
                </a:solidFill>
                <a:latin typeface="Albert Sans" charset="0"/>
                <a:sym typeface="+mn-ea"/>
              </a:rPr>
              <a:t> </a:t>
            </a:r>
            <a:endParaRPr lang="en-IN" dirty="0">
              <a:solidFill>
                <a:schemeClr val="accent5">
                  <a:lumMod val="60000"/>
                  <a:lumOff val="40000"/>
                </a:schemeClr>
              </a:solidFill>
              <a:latin typeface="Albert Sans" charset="0"/>
              <a:sym typeface="+mn-ea"/>
            </a:endParaRPr>
          </a:p>
          <a:p>
            <a:pPr>
              <a:buFont typeface="Wingdings" panose="05000000000000000000" charset="0"/>
              <a:buChar char="q"/>
            </a:pPr>
            <a:endParaRPr lang="en-IN" dirty="0">
              <a:solidFill>
                <a:schemeClr val="accent5">
                  <a:lumMod val="60000"/>
                  <a:lumOff val="40000"/>
                </a:schemeClr>
              </a:solidFill>
              <a:latin typeface="Albert Sans" charset="0"/>
            </a:endParaRPr>
          </a:p>
          <a:p>
            <a:pPr>
              <a:buFont typeface="Wingdings" panose="05000000000000000000" charset="0"/>
              <a:buChar char="q"/>
            </a:pPr>
            <a:endParaRPr lang="en-IN" altLang="en-IN" dirty="0">
              <a:solidFill>
                <a:schemeClr val="accent5">
                  <a:lumMod val="60000"/>
                  <a:lumOff val="40000"/>
                </a:schemeClr>
              </a:solidFill>
              <a:latin typeface="Albert Sans"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240998" y="5704221"/>
            <a:ext cx="6371924"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Train and Test Datasets</a:t>
            </a:r>
          </a:p>
        </p:txBody>
      </p:sp>
      <p:pic>
        <p:nvPicPr>
          <p:cNvPr id="6" name="Picture 5"/>
          <p:cNvPicPr>
            <a:picLocks noChangeAspect="1"/>
          </p:cNvPicPr>
          <p:nvPr/>
        </p:nvPicPr>
        <p:blipFill>
          <a:blip r:embed="rId2"/>
          <a:stretch>
            <a:fillRect/>
          </a:stretch>
        </p:blipFill>
        <p:spPr>
          <a:xfrm>
            <a:off x="2557780" y="1359535"/>
            <a:ext cx="7221220" cy="41382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2942390" y="5638181"/>
            <a:ext cx="6304548"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 View Trained and Tested Accuracy in Bar Chart</a:t>
            </a:r>
          </a:p>
        </p:txBody>
      </p:sp>
      <p:pic>
        <p:nvPicPr>
          <p:cNvPr id="6" name="Picture 5"/>
          <p:cNvPicPr>
            <a:picLocks noChangeAspect="1"/>
          </p:cNvPicPr>
          <p:nvPr/>
        </p:nvPicPr>
        <p:blipFill>
          <a:blip r:embed="rId2"/>
          <a:stretch>
            <a:fillRect/>
          </a:stretch>
        </p:blipFill>
        <p:spPr>
          <a:xfrm>
            <a:off x="2374900" y="1397000"/>
            <a:ext cx="7441565" cy="41427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022750" y="5593294"/>
            <a:ext cx="7651114" cy="400685"/>
          </a:xfrm>
          <a:prstGeom prst="rect">
            <a:avLst/>
          </a:prstGeom>
          <a:noFill/>
        </p:spPr>
        <p:txBody>
          <a:bodyPr wrap="square">
            <a:spAutoFit/>
          </a:bodyPr>
          <a:lstStyle/>
          <a:p>
            <a:pPr marL="457200" marR="5080" indent="-6350" algn="just">
              <a:lnSpc>
                <a:spcPct val="112000"/>
              </a:lnSpc>
              <a:spcBef>
                <a:spcPts val="0"/>
              </a:spcBef>
              <a:spcAft>
                <a:spcPts val="20"/>
              </a:spcAft>
            </a:pPr>
            <a:r>
              <a:rPr lang="en-IN" sz="1800" kern="100" dirty="0">
                <a:effectLst/>
                <a:ea typeface="Times New Roman" panose="02020603050405020304" pitchFamily="18" charset="0"/>
              </a:rPr>
              <a:t>View Trained and Tested Accuracy Results in Line Chart</a:t>
            </a:r>
          </a:p>
        </p:txBody>
      </p:sp>
      <p:pic>
        <p:nvPicPr>
          <p:cNvPr id="6" name="Picture 5"/>
          <p:cNvPicPr>
            <a:picLocks noChangeAspect="1"/>
          </p:cNvPicPr>
          <p:nvPr/>
        </p:nvPicPr>
        <p:blipFill>
          <a:blip r:embed="rId2"/>
          <a:stretch>
            <a:fillRect/>
          </a:stretch>
        </p:blipFill>
        <p:spPr>
          <a:xfrm>
            <a:off x="2387600" y="1386205"/>
            <a:ext cx="7515860" cy="39528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2736315" y="5737972"/>
            <a:ext cx="7042483"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Trained and Tested Accuracy Results in Pie Chart</a:t>
            </a:r>
          </a:p>
        </p:txBody>
      </p:sp>
      <p:pic>
        <p:nvPicPr>
          <p:cNvPr id="6" name="Picture 5"/>
          <p:cNvPicPr>
            <a:picLocks noChangeAspect="1"/>
          </p:cNvPicPr>
          <p:nvPr/>
        </p:nvPicPr>
        <p:blipFill>
          <a:blip r:embed="rId2"/>
          <a:stretch>
            <a:fillRect/>
          </a:stretch>
        </p:blipFill>
        <p:spPr>
          <a:xfrm>
            <a:off x="2209572" y="1439068"/>
            <a:ext cx="7569427" cy="3979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623210" y="5872162"/>
            <a:ext cx="6314172"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Find Kidney Disease Status</a:t>
            </a:r>
          </a:p>
        </p:txBody>
      </p:sp>
      <p:pic>
        <p:nvPicPr>
          <p:cNvPr id="6" name="Picture 5"/>
          <p:cNvPicPr>
            <a:picLocks noChangeAspect="1"/>
          </p:cNvPicPr>
          <p:nvPr/>
        </p:nvPicPr>
        <p:blipFill>
          <a:blip r:embed="rId2"/>
          <a:stretch>
            <a:fillRect/>
          </a:stretch>
        </p:blipFill>
        <p:spPr>
          <a:xfrm>
            <a:off x="1961020" y="1519237"/>
            <a:ext cx="7690200" cy="40433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556332" y="5929934"/>
            <a:ext cx="6333423"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Kidney Disease Ratio Details</a:t>
            </a:r>
          </a:p>
        </p:txBody>
      </p:sp>
      <p:pic>
        <p:nvPicPr>
          <p:cNvPr id="8" name="Picture 7"/>
          <p:cNvPicPr>
            <a:picLocks noChangeAspect="1"/>
          </p:cNvPicPr>
          <p:nvPr/>
        </p:nvPicPr>
        <p:blipFill>
          <a:blip r:embed="rId2"/>
          <a:stretch>
            <a:fillRect/>
          </a:stretch>
        </p:blipFill>
        <p:spPr>
          <a:xfrm>
            <a:off x="2235200" y="1680845"/>
            <a:ext cx="7350125" cy="40468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460984" y="5847384"/>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All Kidney Disease Positive Details</a:t>
            </a:r>
          </a:p>
        </p:txBody>
      </p:sp>
      <p:pic>
        <p:nvPicPr>
          <p:cNvPr id="6" name="Picture 5"/>
          <p:cNvPicPr>
            <a:picLocks noChangeAspect="1"/>
          </p:cNvPicPr>
          <p:nvPr/>
        </p:nvPicPr>
        <p:blipFill>
          <a:blip r:embed="rId2"/>
          <a:stretch>
            <a:fillRect/>
          </a:stretch>
        </p:blipFill>
        <p:spPr>
          <a:xfrm>
            <a:off x="2289792" y="1356518"/>
            <a:ext cx="7883436" cy="41449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853414" y="5990259"/>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Download Trained Datasets</a:t>
            </a:r>
          </a:p>
        </p:txBody>
      </p:sp>
      <p:pic>
        <p:nvPicPr>
          <p:cNvPr id="3" name="Picture 2"/>
          <p:cNvPicPr>
            <a:picLocks noChangeAspect="1"/>
          </p:cNvPicPr>
          <p:nvPr/>
        </p:nvPicPr>
        <p:blipFill>
          <a:blip r:embed="rId2"/>
          <a:stretch>
            <a:fillRect/>
          </a:stretch>
        </p:blipFill>
        <p:spPr>
          <a:xfrm>
            <a:off x="2080548" y="1455737"/>
            <a:ext cx="8028363" cy="42211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3888974" y="5752134"/>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Kidney Disease Ratio Results</a:t>
            </a:r>
          </a:p>
        </p:txBody>
      </p:sp>
      <p:pic>
        <p:nvPicPr>
          <p:cNvPr id="6" name="Picture 5"/>
          <p:cNvPicPr>
            <a:picLocks noChangeAspect="1"/>
          </p:cNvPicPr>
          <p:nvPr/>
        </p:nvPicPr>
        <p:blipFill>
          <a:blip r:embed="rId2"/>
          <a:stretch>
            <a:fillRect/>
          </a:stretch>
        </p:blipFill>
        <p:spPr>
          <a:xfrm>
            <a:off x="2569210" y="1500505"/>
            <a:ext cx="7336790" cy="41154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318234" y="5752134"/>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All Remote Users</a:t>
            </a:r>
          </a:p>
        </p:txBody>
      </p:sp>
      <p:pic>
        <p:nvPicPr>
          <p:cNvPr id="6" name="Picture 5"/>
          <p:cNvPicPr>
            <a:picLocks noChangeAspect="1"/>
          </p:cNvPicPr>
          <p:nvPr/>
        </p:nvPicPr>
        <p:blipFill>
          <a:blip r:embed="rId2"/>
          <a:stretch>
            <a:fillRect/>
          </a:stretch>
        </p:blipFill>
        <p:spPr>
          <a:xfrm>
            <a:off x="2590431" y="1680497"/>
            <a:ext cx="7265138" cy="381987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81" y="-202131"/>
            <a:ext cx="9872980" cy="1478280"/>
          </a:xfrm>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p:txBody>
          <a:bodyPr/>
          <a:lstStyle/>
          <a:p>
            <a:endParaRPr lang="en-IN"/>
          </a:p>
        </p:txBody>
      </p:sp>
      <p:sp>
        <p:nvSpPr>
          <p:cNvPr id="4" name="Rectangle: Diagonal Corners Rounded 3"/>
          <p:cNvSpPr/>
          <p:nvPr/>
        </p:nvSpPr>
        <p:spPr>
          <a:xfrm>
            <a:off x="808355" y="1066799"/>
            <a:ext cx="10238740" cy="5536132"/>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Chronic Kidney Disease (CKD) is one of worldwide medical challenges with high morbidity and death rate. Since there is no symptom during the early stages of CKD, patients often fail to diagnose the disease. </a:t>
            </a:r>
          </a:p>
          <a:p>
            <a:pPr marL="342900" indent="-34290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Patients with HIV have more chances to be affected with CKD in critical condition. Early detection of CKD helps patients to obtain prompt care and delays the further progression of disease. With the availability of pathology data, the use of machine-learning techniques in healthcare for the classification and prediction of disease has become more common. </a:t>
            </a:r>
          </a:p>
          <a:p>
            <a:pPr marL="342900" indent="-342900" algn="just">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This project presents the classification of CKD using machine learning models. Based on the glomerular filtration rate, the CKD stages are also calculated for patients diagnosed with CKD. DNN model outperforms with 99% accuracy in classifying CKD patients with HIV.</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581625" y="5688965"/>
            <a:ext cx="6207660"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a:effectLst/>
                <a:ea typeface="Times New Roman" panose="02020603050405020304" pitchFamily="18" charset="0"/>
              </a:rPr>
              <a:t>Remote User Login</a:t>
            </a:r>
          </a:p>
        </p:txBody>
      </p:sp>
      <p:pic>
        <p:nvPicPr>
          <p:cNvPr id="6" name="Picture 5"/>
          <p:cNvPicPr>
            <a:picLocks noChangeAspect="1"/>
          </p:cNvPicPr>
          <p:nvPr/>
        </p:nvPicPr>
        <p:blipFill>
          <a:blip r:embed="rId2"/>
          <a:stretch>
            <a:fillRect/>
          </a:stretch>
        </p:blipFill>
        <p:spPr>
          <a:xfrm>
            <a:off x="2284730" y="1428750"/>
            <a:ext cx="7620000" cy="4000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175359" y="5863259"/>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Post Diabetic Datasets</a:t>
            </a:r>
          </a:p>
        </p:txBody>
      </p:sp>
      <p:pic>
        <p:nvPicPr>
          <p:cNvPr id="6" name="Picture 5"/>
          <p:cNvPicPr>
            <a:picLocks noChangeAspect="1"/>
          </p:cNvPicPr>
          <p:nvPr/>
        </p:nvPicPr>
        <p:blipFill>
          <a:blip r:embed="rId2"/>
          <a:stretch>
            <a:fillRect/>
          </a:stretch>
        </p:blipFill>
        <p:spPr>
          <a:xfrm>
            <a:off x="2489341" y="1435100"/>
            <a:ext cx="7540978" cy="41783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175359" y="5910884"/>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Posted Diabetic Datasets</a:t>
            </a:r>
          </a:p>
        </p:txBody>
      </p:sp>
      <p:pic>
        <p:nvPicPr>
          <p:cNvPr id="6" name="Picture 5"/>
          <p:cNvPicPr>
            <a:picLocks noChangeAspect="1"/>
          </p:cNvPicPr>
          <p:nvPr/>
        </p:nvPicPr>
        <p:blipFill>
          <a:blip r:embed="rId2"/>
          <a:stretch>
            <a:fillRect/>
          </a:stretch>
        </p:blipFill>
        <p:spPr>
          <a:xfrm>
            <a:off x="2462365" y="1451768"/>
            <a:ext cx="7521118" cy="39544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0"/>
            <a:ext cx="9906000" cy="1680210"/>
          </a:xfrm>
        </p:spPr>
        <p:txBody>
          <a:bodyPr/>
          <a:lstStyle/>
          <a:p>
            <a:pPr algn="ctr"/>
            <a:r>
              <a:rPr lang="en-US" dirty="0">
                <a:latin typeface="Times New Roman" panose="02020603050405020304" pitchFamily="18" charset="0"/>
                <a:cs typeface="Times New Roman" panose="02020603050405020304" pitchFamily="18" charset="0"/>
              </a:rPr>
              <a:t>Screenshots</a:t>
            </a:r>
          </a:p>
        </p:txBody>
      </p:sp>
      <p:sp>
        <p:nvSpPr>
          <p:cNvPr id="5" name="TextBox 4"/>
          <p:cNvSpPr txBox="1"/>
          <p:nvPr/>
        </p:nvSpPr>
        <p:spPr>
          <a:xfrm>
            <a:off x="4791944" y="5783884"/>
            <a:ext cx="6255787" cy="435610"/>
          </a:xfrm>
          <a:prstGeom prst="rect">
            <a:avLst/>
          </a:prstGeom>
          <a:noFill/>
        </p:spPr>
        <p:txBody>
          <a:bodyPr wrap="square">
            <a:spAutoFit/>
          </a:bodyPr>
          <a:lstStyle/>
          <a:p>
            <a:pPr marL="457200" marR="5080" indent="-6350" algn="just">
              <a:lnSpc>
                <a:spcPct val="112000"/>
              </a:lnSpc>
              <a:spcBef>
                <a:spcPts val="0"/>
              </a:spcBef>
              <a:spcAft>
                <a:spcPts val="20"/>
              </a:spcAft>
            </a:pPr>
            <a:r>
              <a:rPr lang="en-IN" sz="2000" kern="100" dirty="0">
                <a:effectLst/>
                <a:ea typeface="Times New Roman" panose="02020603050405020304" pitchFamily="18" charset="0"/>
              </a:rPr>
              <a:t>View your Profile</a:t>
            </a:r>
          </a:p>
        </p:txBody>
      </p:sp>
      <p:pic>
        <p:nvPicPr>
          <p:cNvPr id="6" name="Picture 5"/>
          <p:cNvPicPr>
            <a:picLocks noChangeAspect="1"/>
          </p:cNvPicPr>
          <p:nvPr/>
        </p:nvPicPr>
        <p:blipFill>
          <a:blip r:embed="rId2"/>
          <a:stretch>
            <a:fillRect/>
          </a:stretch>
        </p:blipFill>
        <p:spPr>
          <a:xfrm>
            <a:off x="2730099" y="1534318"/>
            <a:ext cx="7207109" cy="37893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389255"/>
            <a:ext cx="9906000" cy="1621155"/>
          </a:xfrm>
        </p:spPr>
        <p:txBody>
          <a:bodyPr/>
          <a:lstStyle/>
          <a:p>
            <a:r>
              <a:rPr lang="en-US">
                <a:latin typeface="Times New Roman" panose="02020603050405020304" pitchFamily="18" charset="0"/>
                <a:cs typeface="Times New Roman" panose="02020603050405020304" pitchFamily="18" charset="0"/>
              </a:rPr>
              <a:t>                           SAMPLE CODE</a:t>
            </a:r>
          </a:p>
        </p:txBody>
      </p:sp>
      <p:sp>
        <p:nvSpPr>
          <p:cNvPr id="6" name="Text Box 5"/>
          <p:cNvSpPr txBox="1"/>
          <p:nvPr/>
        </p:nvSpPr>
        <p:spPr>
          <a:xfrm>
            <a:off x="3272155" y="780415"/>
            <a:ext cx="6096000" cy="5780405"/>
          </a:xfrm>
          <a:prstGeom prst="rect">
            <a:avLst/>
          </a:prstGeom>
          <a:noFill/>
        </p:spPr>
        <p:txBody>
          <a:bodyPr wrap="square" rtlCol="0" anchor="t">
            <a:noAutofit/>
          </a:bodyPr>
          <a:lstStyle/>
          <a:p>
            <a:r>
              <a:rPr lang="en-US" sz="2000"/>
              <a:t>from django.db.models import Count, Avg </a:t>
            </a:r>
          </a:p>
          <a:p>
            <a:r>
              <a:rPr lang="en-US" sz="2000"/>
              <a:t>from django.shortcuts import render, redirect </a:t>
            </a:r>
          </a:p>
          <a:p>
            <a:r>
              <a:rPr lang="en-US" sz="2000"/>
              <a:t>from django.db.models import Count </a:t>
            </a:r>
          </a:p>
          <a:p>
            <a:r>
              <a:rPr lang="en-US" sz="2000"/>
              <a:t>from django.db.models import Q </a:t>
            </a:r>
          </a:p>
          <a:p>
            <a:r>
              <a:rPr lang="en-US" sz="2000"/>
              <a:t>import datetime </a:t>
            </a:r>
          </a:p>
          <a:p>
            <a:r>
              <a:rPr lang="en-US" sz="2000"/>
              <a:t>import xlwt </a:t>
            </a:r>
          </a:p>
          <a:p>
            <a:r>
              <a:rPr lang="en-US" sz="2000"/>
              <a:t>from django.http import HttpResponse </a:t>
            </a:r>
          </a:p>
          <a:p>
            <a:r>
              <a:rPr lang="en-US" sz="2000"/>
              <a:t># Importing the libraries </a:t>
            </a:r>
          </a:p>
          <a:p>
            <a:r>
              <a:rPr lang="en-US" sz="2000"/>
              <a:t>import pandas as pd </a:t>
            </a:r>
          </a:p>
          <a:p>
            <a:r>
              <a:rPr lang="en-US" sz="2000"/>
              <a:t>import matplotlib.pyplot as plt </a:t>
            </a:r>
          </a:p>
          <a:p>
            <a:r>
              <a:rPr lang="en-US" sz="2000"/>
              <a:t>import numpy as np </a:t>
            </a:r>
          </a:p>
          <a:p>
            <a:r>
              <a:rPr lang="en-US" sz="2000"/>
              <a:t>import seaborn as sns </a:t>
            </a:r>
          </a:p>
          <a:p>
            <a:r>
              <a:rPr lang="en-US" sz="2000"/>
              <a:t>from sklearn.model_selection import train_test_split </a:t>
            </a:r>
          </a:p>
          <a:p>
            <a:r>
              <a:rPr lang="en-US" sz="2000"/>
              <a:t>from sklearn.ensemble import RandomForestClassifier </a:t>
            </a:r>
          </a:p>
          <a:p>
            <a:r>
              <a:rPr lang="en-US" sz="2000"/>
              <a:t>from sklearn.metrics import roc_curve, auc, confusion_matrix, classification_report,accuracy_score </a:t>
            </a:r>
          </a:p>
          <a:p>
            <a:r>
              <a:rPr lang="en-US" sz="2000"/>
              <a:t>from sklearn.linear_model import LogisticRegression </a:t>
            </a:r>
          </a:p>
          <a:p>
            <a:r>
              <a:rPr lang="en-US" sz="2000"/>
              <a:t>from sklearn.tree import DecisionTreeClassifier </a:t>
            </a:r>
          </a:p>
          <a:p>
            <a:r>
              <a:rPr lang="en-US" sz="2000"/>
              <a:t>from sklearn.neighbors import KNeighborsClassifier </a:t>
            </a:r>
          </a:p>
          <a:p>
            <a:r>
              <a:rPr lang="en-US" sz="2000"/>
              <a:t>from sklearn.svm import SVC</a:t>
            </a:r>
          </a:p>
          <a:p>
            <a:r>
              <a:rPr lang="en-US" sz="2400" dirty="0"/>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3161030" y="112395"/>
            <a:ext cx="6367145" cy="6578600"/>
          </a:xfrm>
          <a:prstGeom prst="rect">
            <a:avLst/>
          </a:prstGeom>
          <a:noFill/>
        </p:spPr>
        <p:txBody>
          <a:bodyPr wrap="square" rtlCol="0" anchor="t">
            <a:noAutofit/>
          </a:bodyPr>
          <a:lstStyle/>
          <a:p>
            <a:r>
              <a:rPr lang="en-US" sz="2000"/>
              <a:t>from Remote_User.models import </a:t>
            </a:r>
          </a:p>
          <a:p>
            <a:r>
              <a:rPr lang="en-US" sz="2000"/>
              <a:t>ClientRegister_Model,kidney_model,kidney_disease_model,detection_ratio_model,detection_accuracy</a:t>
            </a:r>
          </a:p>
          <a:p>
            <a:r>
              <a:rPr lang="en-US" sz="2000"/>
              <a:t>_model </a:t>
            </a:r>
          </a:p>
          <a:p>
            <a:r>
              <a:rPr lang="en-US" sz="2000"/>
              <a:t>def serviceproviderlogin(request): </a:t>
            </a:r>
          </a:p>
          <a:p>
            <a:r>
              <a:rPr lang="en-US" sz="2000"/>
              <a:t> if request.method == "POST": </a:t>
            </a:r>
          </a:p>
          <a:p>
            <a:r>
              <a:rPr lang="en-US" sz="2000"/>
              <a:t> admin = request.POST.get('username') </a:t>
            </a:r>
          </a:p>
          <a:p>
            <a:r>
              <a:rPr lang="en-US" sz="2000"/>
              <a:t> password = request.POST.get('password') </a:t>
            </a:r>
          </a:p>
          <a:p>
            <a:r>
              <a:rPr lang="en-US" sz="2000"/>
              <a:t> if admin == "Admin" and password =="Admin": </a:t>
            </a:r>
          </a:p>
          <a:p>
            <a:r>
              <a:rPr lang="en-US" sz="2000"/>
              <a:t> detection_accuracy_model.objects.all().delete() </a:t>
            </a:r>
          </a:p>
          <a:p>
            <a:r>
              <a:rPr lang="en-US" sz="2000"/>
              <a:t> return redirect('View_Remote_Users') </a:t>
            </a:r>
          </a:p>
          <a:p>
            <a:r>
              <a:rPr lang="en-US" sz="2000"/>
              <a:t> return render(request,'SProvider/serviceproviderlogin.html')</a:t>
            </a:r>
          </a:p>
          <a:p>
            <a:r>
              <a:rPr lang="en-US" sz="2000"/>
              <a:t>def Find_Kidney_Disease_Ratio(request): </a:t>
            </a:r>
          </a:p>
          <a:p>
            <a:r>
              <a:rPr lang="en-US" sz="2000"/>
              <a:t> detection_ratio_model.objects.all().delete() </a:t>
            </a:r>
          </a:p>
          <a:p>
            <a:r>
              <a:rPr lang="en-US" sz="2000"/>
              <a:t> ratio = "" </a:t>
            </a:r>
          </a:p>
          <a:p>
            <a:r>
              <a:rPr lang="en-US" sz="2000"/>
              <a:t> kword = 'Positive' </a:t>
            </a:r>
          </a:p>
          <a:p>
            <a:r>
              <a:rPr lang="en-US" sz="2000"/>
              <a:t> print(kword) </a:t>
            </a:r>
          </a:p>
          <a:p>
            <a:r>
              <a:rPr lang="en-US" sz="2000"/>
              <a:t> obj = kidney_disease_model.objects.all().filter(Q(prediction=kword)) </a:t>
            </a:r>
          </a:p>
          <a:p>
            <a:r>
              <a:rPr lang="en-US" sz="2000"/>
              <a:t> obj1 = kidney_disease_model.objects.all() </a:t>
            </a:r>
          </a:p>
          <a:p>
            <a:r>
              <a:rPr lang="en-US" sz="2000"/>
              <a:t> count = obj.count(); </a:t>
            </a:r>
          </a:p>
          <a:p>
            <a:endParaRPr lang="en-US" sz="20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3399155" y="-238125"/>
            <a:ext cx="5744845" cy="6903720"/>
          </a:xfrm>
          <a:prstGeom prst="rect">
            <a:avLst/>
          </a:prstGeom>
          <a:noFill/>
        </p:spPr>
        <p:txBody>
          <a:bodyPr wrap="square" rtlCol="0" anchor="t">
            <a:noAutofit/>
          </a:bodyPr>
          <a:lstStyle/>
          <a:p>
            <a:endParaRPr lang="en-US"/>
          </a:p>
          <a:p>
            <a:r>
              <a:rPr lang="en-US" sz="2000"/>
              <a:t>ratio1 = "" </a:t>
            </a:r>
          </a:p>
          <a:p>
            <a:r>
              <a:rPr lang="en-US" sz="2000"/>
              <a:t> kword1 = 'Negative' </a:t>
            </a:r>
          </a:p>
          <a:p>
            <a:r>
              <a:rPr lang="en-US" sz="2000"/>
              <a:t> print(kword1) </a:t>
            </a:r>
          </a:p>
          <a:p>
            <a:r>
              <a:rPr lang="en-US" sz="2000"/>
              <a:t> obj1 = kidney_disease_model.objects.all().filter(Q(prediction=kword1)) </a:t>
            </a:r>
          </a:p>
          <a:p>
            <a:r>
              <a:rPr lang="en-US" sz="2000"/>
              <a:t> obj11 = kidney_disease_model.objects.all() </a:t>
            </a:r>
          </a:p>
          <a:p>
            <a:r>
              <a:rPr lang="en-US" sz="2000"/>
              <a:t> count1 = obj1.count(); </a:t>
            </a:r>
          </a:p>
          <a:p>
            <a:r>
              <a:rPr lang="en-US" sz="2000"/>
              <a:t> count11 = obj11.count(); </a:t>
            </a:r>
          </a:p>
          <a:p>
            <a:r>
              <a:rPr lang="en-US" sz="2000"/>
              <a:t> ratio1 = (count1 / count11) * 100 </a:t>
            </a:r>
          </a:p>
          <a:p>
            <a:r>
              <a:rPr lang="en-US" sz="2000"/>
              <a:t> if ratio1 != 0: </a:t>
            </a:r>
          </a:p>
          <a:p>
            <a:r>
              <a:rPr lang="en-US" sz="2000"/>
              <a:t> detection_ratio_model.objects.create(names=kword1, ratio=ratio1) </a:t>
            </a:r>
          </a:p>
          <a:p>
            <a:r>
              <a:rPr lang="en-US" sz="2000"/>
              <a:t> obj = detection_ratio_model.objects.all() </a:t>
            </a:r>
          </a:p>
          <a:p>
            <a:r>
              <a:rPr lang="en-US" sz="2000"/>
              <a:t> return render(request, 'SProvider/Find_Kidney_Disease_Ratio.html', {'objs': obj}) </a:t>
            </a:r>
          </a:p>
          <a:p>
            <a:r>
              <a:rPr lang="en-US" sz="2000"/>
              <a:t>def View_Kidney_Disease_Positive_Details(request): </a:t>
            </a:r>
          </a:p>
          <a:p>
            <a:r>
              <a:rPr lang="en-US" sz="2000"/>
              <a:t> keyword="Positive" </a:t>
            </a:r>
          </a:p>
          <a:p>
            <a:r>
              <a:rPr lang="en-US" sz="2000"/>
              <a:t>obj = kidney_disease_model.objects.all().filter(prediction=keyword)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100" y="134621"/>
            <a:ext cx="9906000" cy="1529080"/>
          </a:xfrm>
        </p:spPr>
        <p:txBody>
          <a:bodyPr>
            <a:normAutofit/>
          </a:bodyPr>
          <a:lstStyle/>
          <a:p>
            <a:r>
              <a:rPr lang="en-US" dirty="0">
                <a:latin typeface="Times New Roman" panose="02020603050405020304" pitchFamily="18" charset="0"/>
                <a:cs typeface="Times New Roman" panose="02020603050405020304" pitchFamily="18" charset="0"/>
              </a:rPr>
              <a:t>                          CONCLUSION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1257300" y="1007745"/>
            <a:ext cx="10083800" cy="551878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marL="342900" marR="0" indent="-342900" algn="just">
              <a:lnSpc>
                <a:spcPct val="150000"/>
              </a:lnSpc>
              <a:spcBef>
                <a:spcPts val="0"/>
              </a:spcBef>
              <a:spcAft>
                <a:spcPts val="0"/>
              </a:spcAft>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Calibri" panose="020F0502020204030204" pitchFamily="34" charset="0"/>
                <a:ea typeface="Calibri" panose="020F0502020204030204" pitchFamily="34" charset="0"/>
                <a:cs typeface="Calibri" panose="020F0502020204030204" pitchFamily="34" charset="0"/>
              </a:rPr>
              <a:t>Classification of Chronic Kidney diseases stage in HIV infected patient are extremely useful to patients as well as doctor for timely and accurate clinical decisions.</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 In this project we have compared the performance of state of art machine learning algorithms along with DNN for classification of CKD for patients having HIV.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Our study indicates that DNN has outperformed in CKD classification. We have also shown the use of EGFR formula to identify stages of disease. In future, features based DNN can be combined with medical image analysis to support diagnosis based on different imaging modalities.</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450" y="-107315"/>
            <a:ext cx="9906000" cy="1652270"/>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Future Scope</a:t>
            </a:r>
            <a:endParaRPr lang="en-US" dirty="0">
              <a:latin typeface="Times New Roman" panose="02020603050405020304" pitchFamily="18" charset="0"/>
              <a:cs typeface="Times New Roman" panose="02020603050405020304" pitchFamily="18" charset="0"/>
            </a:endParaRPr>
          </a:p>
        </p:txBody>
      </p:sp>
      <p:sp>
        <p:nvSpPr>
          <p:cNvPr id="6" name="Round Diagonal Corner Rectangle 5"/>
          <p:cNvSpPr/>
          <p:nvPr/>
        </p:nvSpPr>
        <p:spPr>
          <a:xfrm>
            <a:off x="1858645" y="1134110"/>
            <a:ext cx="8891905" cy="5223510"/>
          </a:xfrm>
          <a:prstGeom prst="round2DiagRect">
            <a:avLst/>
          </a:prstGeom>
          <a:solidFill>
            <a:schemeClr val="bg1">
              <a:lumMod val="85000"/>
              <a:lumOff val="15000"/>
            </a:schemeClr>
          </a:solidFill>
        </p:spPr>
        <p:style>
          <a:lnRef idx="0">
            <a:srgbClr val="FFFFFF"/>
          </a:lnRef>
          <a:fillRef idx="1">
            <a:prstClr val="black"/>
          </a:fillRef>
          <a:effectRef idx="0">
            <a:srgbClr val="FFFFFF"/>
          </a:effectRef>
          <a:fontRef idx="minor">
            <a:schemeClr val="lt1"/>
          </a:fontRef>
        </p:style>
        <p:txBody>
          <a:bodyPr rtlCol="0" anchor="ctr"/>
          <a:lstStyle/>
          <a:p>
            <a:pPr algn="ctr"/>
            <a:r>
              <a:rPr lang="en-US" sz="2400" dirty="0">
                <a:solidFill>
                  <a:schemeClr val="accent5">
                    <a:lumMod val="60000"/>
                    <a:lumOff val="40000"/>
                  </a:schemeClr>
                </a:solidFill>
                <a:latin typeface="Calibri" panose="020F0502020204030204" pitchFamily="34" charset="0"/>
                <a:cs typeface="Calibri" panose="020F0502020204030204" pitchFamily="34" charset="0"/>
              </a:rPr>
              <a:t>Refine Algorithms for Better Accuracy: </a:t>
            </a:r>
            <a:r>
              <a:rPr lang="en-US" sz="2400" dirty="0">
                <a:solidFill>
                  <a:schemeClr val="tx1"/>
                </a:solidFill>
                <a:latin typeface="Calibri" panose="020F0502020204030204" pitchFamily="34" charset="0"/>
                <a:cs typeface="Calibri" panose="020F0502020204030204" pitchFamily="34" charset="0"/>
              </a:rPr>
              <a:t>Continuously improve algorithms by gathering diverse datasets to ensure accurate CKD detection across various demographics, regions, and medical conditions.</a:t>
            </a:r>
          </a:p>
          <a:p>
            <a:pPr algn="ctr"/>
            <a:r>
              <a:rPr lang="en-US" sz="2400" dirty="0">
                <a:solidFill>
                  <a:schemeClr val="accent5">
                    <a:lumMod val="60000"/>
                    <a:lumOff val="40000"/>
                  </a:schemeClr>
                </a:solidFill>
                <a:latin typeface="Calibri" panose="020F0502020204030204" pitchFamily="34" charset="0"/>
                <a:cs typeface="Calibri" panose="020F0502020204030204" pitchFamily="34" charset="0"/>
              </a:rPr>
              <a:t>Integrate with Electronic Health Records (EHR): </a:t>
            </a:r>
            <a:r>
              <a:rPr lang="en-US" sz="2400" dirty="0">
                <a:solidFill>
                  <a:schemeClr val="tx1"/>
                </a:solidFill>
                <a:latin typeface="Calibri" panose="020F0502020204030204" pitchFamily="34" charset="0"/>
                <a:cs typeface="Calibri" panose="020F0502020204030204" pitchFamily="34" charset="0"/>
              </a:rPr>
              <a:t>Connect the CKD identification system with healthcare providers' electronic health record systems for real-time diagnosis and monitoring, leading to quicker interventions and better patient outcomes.</a:t>
            </a:r>
          </a:p>
          <a:p>
            <a:pPr algn="ctr"/>
            <a:r>
              <a:rPr lang="en-US" sz="2400" dirty="0">
                <a:solidFill>
                  <a:schemeClr val="accent5">
                    <a:lumMod val="60000"/>
                    <a:lumOff val="40000"/>
                  </a:schemeClr>
                </a:solidFill>
                <a:latin typeface="Calibri" panose="020F0502020204030204" pitchFamily="34" charset="0"/>
                <a:cs typeface="Calibri" panose="020F0502020204030204" pitchFamily="34" charset="0"/>
              </a:rPr>
              <a:t>Personalize Diagnosis and Treatment</a:t>
            </a:r>
            <a:r>
              <a:rPr lang="en-US" sz="2400" dirty="0">
                <a:solidFill>
                  <a:schemeClr val="tx1"/>
                </a:solidFill>
                <a:latin typeface="Calibri" panose="020F0502020204030204" pitchFamily="34" charset="0"/>
                <a:cs typeface="Calibri" panose="020F0502020204030204" pitchFamily="34" charset="0"/>
              </a:rPr>
              <a:t>: Design CKD diagnosis and treatment plans based on individual patient characteristics like genetics, lifestyle, and existing conditions. This involves using machine learning to incorporate genetic and patient-reported data for personalized care.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30" y="-309880"/>
            <a:ext cx="9906000" cy="1718310"/>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References</a:t>
            </a:r>
            <a:endParaRPr lang="en-US">
              <a:latin typeface="Times New Roman" panose="02020603050405020304" pitchFamily="18" charset="0"/>
              <a:cs typeface="Times New Roman" panose="02020603050405020304" pitchFamily="18" charset="0"/>
            </a:endParaRPr>
          </a:p>
        </p:txBody>
      </p:sp>
      <p:sp>
        <p:nvSpPr>
          <p:cNvPr id="4" name="Round Single Corner Rectangle 3"/>
          <p:cNvSpPr/>
          <p:nvPr/>
        </p:nvSpPr>
        <p:spPr>
          <a:xfrm>
            <a:off x="706755" y="987425"/>
            <a:ext cx="10892790" cy="5494020"/>
          </a:xfrm>
          <a:prstGeom prst="round1Rect">
            <a:avLst/>
          </a:prstGeom>
        </p:spPr>
        <p:style>
          <a:lnRef idx="0">
            <a:srgbClr val="FFFFFF"/>
          </a:lnRef>
          <a:fillRef idx="3">
            <a:prstClr val="black"/>
          </a:fillRef>
          <a:effectRef idx="0">
            <a:srgbClr val="FFFFFF"/>
          </a:effectRef>
          <a:fontRef idx="minor">
            <a:schemeClr val="lt1"/>
          </a:fontRef>
        </p:style>
        <p:txBody>
          <a:bodyPr rtlCol="0" anchor="ctr"/>
          <a:lstStyle/>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[1] C. I. </a:t>
            </a:r>
            <a:r>
              <a:rPr lang="en-US" sz="2400" dirty="0" err="1">
                <a:effectLst/>
                <a:latin typeface="Calibri" panose="020F0502020204030204" pitchFamily="34" charset="0"/>
                <a:ea typeface="Calibri" panose="020F0502020204030204" pitchFamily="34" charset="0"/>
                <a:cs typeface="Calibri" panose="020F0502020204030204" pitchFamily="34" charset="0"/>
              </a:rPr>
              <a:t>Bagnis</a:t>
            </a:r>
            <a:r>
              <a:rPr lang="en-US" sz="2400" dirty="0">
                <a:effectLst/>
                <a:latin typeface="Calibri" panose="020F0502020204030204" pitchFamily="34" charset="0"/>
                <a:ea typeface="Calibri" panose="020F0502020204030204" pitchFamily="34" charset="0"/>
                <a:cs typeface="Calibri" panose="020F0502020204030204" pitchFamily="34" charset="0"/>
              </a:rPr>
              <a:t>, J. E. Heron, and D. M. Gracey, “Contemporary issues and</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new challenges in chronic kidney disease amongst people living with</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HIV,” AIDS Res. T her., vol. 17, no. 1, pp. 1 –13, 2020,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10.1186/s12981-020-00266-3.</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[2] Y. Liu, C. Liu, J. Qin, L. Chen, C. Feng, and B. Chen, “ A machine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learning met </a:t>
            </a:r>
            <a:r>
              <a:rPr lang="en-US" sz="2400" dirty="0" err="1">
                <a:effectLst/>
                <a:latin typeface="Calibri" panose="020F0502020204030204" pitchFamily="34" charset="0"/>
                <a:ea typeface="Calibri" panose="020F0502020204030204" pitchFamily="34" charset="0"/>
                <a:cs typeface="Calibri" panose="020F0502020204030204" pitchFamily="34" charset="0"/>
              </a:rPr>
              <a:t>hodology</a:t>
            </a:r>
            <a:r>
              <a:rPr lang="en-US" sz="2400" dirty="0">
                <a:effectLst/>
                <a:latin typeface="Calibri" panose="020F0502020204030204" pitchFamily="34" charset="0"/>
                <a:ea typeface="Calibri" panose="020F0502020204030204" pitchFamily="34" charset="0"/>
                <a:cs typeface="Calibri" panose="020F0502020204030204" pitchFamily="34" charset="0"/>
              </a:rPr>
              <a:t> for diagnosing chronic kidney disease,” IEEE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Access, vol. 8, pp. 20991–21002, 2020,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10.1109/ACCESS.2019.2963053.</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[3] A. S. Anwar and E. H. A. Rady , “ P </a:t>
            </a:r>
            <a:r>
              <a:rPr lang="en-US" sz="2400" dirty="0" err="1">
                <a:effectLst/>
                <a:latin typeface="Calibri" panose="020F0502020204030204" pitchFamily="34" charset="0"/>
                <a:ea typeface="Calibri" panose="020F0502020204030204" pitchFamily="34" charset="0"/>
                <a:cs typeface="Calibri" panose="020F0502020204030204" pitchFamily="34" charset="0"/>
              </a:rPr>
              <a:t>redict</a:t>
            </a:r>
            <a:r>
              <a:rPr lang="en-US" sz="2400" dirty="0">
                <a:effectLst/>
                <a:latin typeface="Calibri" panose="020F0502020204030204" pitchFamily="34" charset="0"/>
                <a:ea typeface="Calibri" panose="020F0502020204030204" pitchFamily="34" charset="0"/>
                <a:cs typeface="Calibri" panose="020F0502020204030204" pitchFamily="34" charset="0"/>
              </a:rPr>
              <a:t> ion of kidney disease </a:t>
            </a:r>
            <a:r>
              <a:rPr lang="en-US" sz="2400" dirty="0" err="1">
                <a:effectLst/>
                <a:latin typeface="Calibri" panose="020F0502020204030204" pitchFamily="34" charset="0"/>
                <a:ea typeface="Calibri" panose="020F0502020204030204" pitchFamily="34" charset="0"/>
                <a:cs typeface="Calibri" panose="020F0502020204030204" pitchFamily="34" charset="0"/>
              </a:rPr>
              <a:t>st</a:t>
            </a:r>
            <a:r>
              <a:rPr lang="en-US" sz="2400" dirty="0">
                <a:effectLst/>
                <a:latin typeface="Calibri" panose="020F0502020204030204" pitchFamily="34" charset="0"/>
                <a:ea typeface="Calibri" panose="020F0502020204030204" pitchFamily="34" charset="0"/>
                <a:cs typeface="Calibri" panose="020F0502020204030204" pitchFamily="34" charset="0"/>
              </a:rPr>
              <a:t> ages</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using </a:t>
            </a:r>
            <a:r>
              <a:rPr lang="en-US" sz="2400" dirty="0" err="1">
                <a:effectLst/>
                <a:latin typeface="Calibri" panose="020F0502020204030204" pitchFamily="34" charset="0"/>
                <a:ea typeface="Calibri" panose="020F0502020204030204" pitchFamily="34" charset="0"/>
                <a:cs typeface="Calibri" panose="020F0502020204030204" pitchFamily="34" charset="0"/>
              </a:rPr>
              <a:t>dat</a:t>
            </a:r>
            <a:r>
              <a:rPr lang="en-US" sz="2400" dirty="0">
                <a:effectLst/>
                <a:latin typeface="Calibri" panose="020F0502020204030204" pitchFamily="34" charset="0"/>
                <a:ea typeface="Calibri" panose="020F0502020204030204" pitchFamily="34" charset="0"/>
                <a:cs typeface="Calibri" panose="020F0502020204030204" pitchFamily="34" charset="0"/>
              </a:rPr>
              <a:t> a mining algorithms,” Informatics Med. Unlocked, vol. 15, no.</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March, p. 100178, 2019,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 10.1016/j.imu.2019.100178.</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1073150" y="1636295"/>
            <a:ext cx="9992360" cy="4674335"/>
          </a:xfrm>
          <a:prstGeom prst="round2DiagRect">
            <a:avLst>
              <a:gd name="adj1" fmla="val 16667"/>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existing system predicts the chronic diseases which are for a particular region and for the particular community. </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CKD is not identified in the early stages.</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In this System, Big Data &amp; CNN algorithms are used for Disease risk prediction. </a:t>
            </a:r>
          </a:p>
          <a:p>
            <a:pPr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accuracy of the Existing System is up to 94.8%</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Title 4"/>
          <p:cNvSpPr>
            <a:spLocks noGrp="1"/>
          </p:cNvSpPr>
          <p:nvPr>
            <p:ph type="title"/>
          </p:nvPr>
        </p:nvSpPr>
        <p:spPr>
          <a:xfrm>
            <a:off x="1141730" y="635"/>
            <a:ext cx="9906000" cy="2096135"/>
          </a:xfrm>
        </p:spPr>
        <p:txBody>
          <a:bodyPr/>
          <a:lstStyle/>
          <a:p>
            <a:r>
              <a:rPr lang="en-US" dirty="0"/>
              <a:t>                     </a:t>
            </a:r>
            <a:r>
              <a:rPr lang="en-US" dirty="0">
                <a:latin typeface="Times New Roman" panose="02020603050405020304" pitchFamily="18" charset="0"/>
                <a:cs typeface="Times New Roman" panose="02020603050405020304" pitchFamily="18" charset="0"/>
              </a:rPr>
              <a:t>EXISTING SYSTEM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452755"/>
            <a:ext cx="9906000" cy="1988820"/>
          </a:xfrm>
        </p:spPr>
        <p:txBody>
          <a:bodyPr/>
          <a:lstStyle/>
          <a:p>
            <a:r>
              <a:rPr lang="en-US" altLang="en-GB" dirty="0">
                <a:latin typeface="Times New Roman" panose="02020603050405020304" pitchFamily="18" charset="0"/>
                <a:cs typeface="Times New Roman" panose="02020603050405020304" pitchFamily="18" charset="0"/>
                <a:sym typeface="+mn-ea"/>
              </a:rPr>
              <a:t>                            </a:t>
            </a:r>
            <a:r>
              <a:rPr lang="en-GB" dirty="0">
                <a:latin typeface="Times New Roman" panose="02020603050405020304" pitchFamily="18" charset="0"/>
                <a:cs typeface="Times New Roman" panose="02020603050405020304" pitchFamily="18" charset="0"/>
                <a:sym typeface="+mn-ea"/>
              </a:rPr>
              <a:t>References</a:t>
            </a:r>
            <a:endParaRPr lang="en-US"/>
          </a:p>
        </p:txBody>
      </p:sp>
      <p:sp>
        <p:nvSpPr>
          <p:cNvPr id="6" name="Round Single Corner Rectangle 5"/>
          <p:cNvSpPr/>
          <p:nvPr/>
        </p:nvSpPr>
        <p:spPr>
          <a:xfrm>
            <a:off x="610235" y="937260"/>
            <a:ext cx="11150600" cy="5476875"/>
          </a:xfrm>
          <a:prstGeom prst="round1Rect">
            <a:avLst/>
          </a:prstGeom>
        </p:spPr>
        <p:style>
          <a:lnRef idx="0">
            <a:srgbClr val="FFFFFF"/>
          </a:lnRef>
          <a:fillRef idx="3">
            <a:prstClr val="black"/>
          </a:fillRef>
          <a:effectRef idx="0">
            <a:srgbClr val="FFFFFF"/>
          </a:effectRef>
          <a:fontRef idx="minor">
            <a:schemeClr val="lt1"/>
          </a:fontRef>
        </p:style>
        <p:txBody>
          <a:bodyPr rtlCol="0" anchor="ctr"/>
          <a:lstStyle/>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[4] M. N. Amin, A. Al Imran, and F. T . </a:t>
            </a:r>
            <a:r>
              <a:rPr lang="en-US" sz="2400" dirty="0" err="1">
                <a:effectLst/>
                <a:latin typeface="Calibri" panose="020F0502020204030204" pitchFamily="34" charset="0"/>
                <a:ea typeface="Calibri" panose="020F0502020204030204" pitchFamily="34" charset="0"/>
                <a:cs typeface="Calibri" panose="020F0502020204030204" pitchFamily="34" charset="0"/>
              </a:rPr>
              <a:t>Johora</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Classificat</a:t>
            </a:r>
            <a:r>
              <a:rPr lang="en-US" sz="2400" dirty="0">
                <a:effectLst/>
                <a:latin typeface="Calibri" panose="020F0502020204030204" pitchFamily="34" charset="0"/>
                <a:ea typeface="Calibri" panose="020F0502020204030204" pitchFamily="34" charset="0"/>
                <a:cs typeface="Calibri" panose="020F0502020204030204" pitchFamily="34" charset="0"/>
              </a:rPr>
              <a:t> ion of Chronic</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Kidney Disease using </a:t>
            </a:r>
            <a:r>
              <a:rPr lang="en-US" sz="2400" dirty="0" err="1">
                <a:effectLst/>
                <a:latin typeface="Calibri" panose="020F0502020204030204" pitchFamily="34" charset="0"/>
                <a:ea typeface="Calibri" panose="020F0502020204030204" pitchFamily="34" charset="0"/>
                <a:cs typeface="Calibri" panose="020F0502020204030204" pitchFamily="34" charset="0"/>
              </a:rPr>
              <a:t>Logist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ic</a:t>
            </a:r>
            <a:r>
              <a:rPr lang="en-US" sz="2400" dirty="0">
                <a:effectLst/>
                <a:latin typeface="Calibri" panose="020F0502020204030204" pitchFamily="34" charset="0"/>
                <a:ea typeface="Calibri" panose="020F0502020204030204" pitchFamily="34" charset="0"/>
                <a:cs typeface="Calibri" panose="020F0502020204030204" pitchFamily="34" charset="0"/>
              </a:rPr>
              <a:t> Regression, Feedforward Neural</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Network and Wide Deep Learning,” 2018 Int . Conf. </a:t>
            </a:r>
            <a:r>
              <a:rPr lang="en-US" sz="2400" dirty="0" err="1">
                <a:effectLst/>
                <a:latin typeface="Calibri" panose="020F0502020204030204" pitchFamily="34" charset="0"/>
                <a:ea typeface="Calibri" panose="020F0502020204030204" pitchFamily="34" charset="0"/>
                <a:cs typeface="Calibri" panose="020F0502020204030204" pitchFamily="34" charset="0"/>
              </a:rPr>
              <a:t>Innov</a:t>
            </a:r>
            <a:r>
              <a:rPr lang="en-US" sz="2400" dirty="0">
                <a:effectLst/>
                <a:latin typeface="Calibri" panose="020F0502020204030204" pitchFamily="34" charset="0"/>
                <a:ea typeface="Calibri" panose="020F0502020204030204" pitchFamily="34" charset="0"/>
                <a:cs typeface="Calibri" panose="020F0502020204030204" pitchFamily="34" charset="0"/>
              </a:rPr>
              <a:t>. Eng.</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Technol. ICIET 2018, pp. 1–6, 2019,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 10.1109/CIET.2018.8660844.</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[5] S. D. </a:t>
            </a:r>
            <a:r>
              <a:rPr lang="en-US" sz="2400" dirty="0" err="1">
                <a:effectLst/>
                <a:latin typeface="Calibri" panose="020F0502020204030204" pitchFamily="34" charset="0"/>
                <a:ea typeface="Calibri" panose="020F0502020204030204" pitchFamily="34" charset="0"/>
                <a:cs typeface="Calibri" panose="020F0502020204030204" pitchFamily="34" charset="0"/>
              </a:rPr>
              <a:t>Sudarsan,N</a:t>
            </a:r>
            <a:r>
              <a:rPr lang="en-US" sz="2400" dirty="0">
                <a:effectLst/>
                <a:latin typeface="Calibri" panose="020F0502020204030204" pitchFamily="34" charset="0"/>
                <a:ea typeface="Calibri" panose="020F0502020204030204" pitchFamily="34" charset="0"/>
                <a:cs typeface="Calibri" panose="020F0502020204030204" pitchFamily="34" charset="0"/>
              </a:rPr>
              <a:t>. Chet ty, K. S. </a:t>
            </a:r>
            <a:r>
              <a:rPr lang="en-US" sz="2400" dirty="0" err="1">
                <a:effectLst/>
                <a:latin typeface="Calibri" panose="020F0502020204030204" pitchFamily="34" charset="0"/>
                <a:ea typeface="Calibri" panose="020F0502020204030204" pitchFamily="34" charset="0"/>
                <a:cs typeface="Calibri" panose="020F0502020204030204" pitchFamily="34" charset="0"/>
              </a:rPr>
              <a:t>Vaisla</a:t>
            </a:r>
            <a:r>
              <a:rPr lang="en-US" sz="2400" dirty="0">
                <a:effectLst/>
                <a:latin typeface="Calibri" panose="020F0502020204030204" pitchFamily="34" charset="0"/>
                <a:ea typeface="Calibri" panose="020F0502020204030204" pitchFamily="34" charset="0"/>
                <a:cs typeface="Calibri" panose="020F0502020204030204" pitchFamily="34" charset="0"/>
              </a:rPr>
              <a:t>, “ Role of </a:t>
            </a:r>
            <a:r>
              <a:rPr lang="en-US" sz="2400" dirty="0" err="1">
                <a:effectLst/>
                <a:latin typeface="Calibri" panose="020F0502020204030204" pitchFamily="34" charset="0"/>
                <a:ea typeface="Calibri" panose="020F0502020204030204" pitchFamily="34" charset="0"/>
                <a:cs typeface="Calibri" panose="020F0502020204030204" pitchFamily="34" charset="0"/>
              </a:rPr>
              <a:t>attribut</a:t>
            </a:r>
            <a:r>
              <a:rPr lang="en-US" sz="2400" dirty="0">
                <a:effectLst/>
                <a:latin typeface="Calibri" panose="020F0502020204030204" pitchFamily="34" charset="0"/>
                <a:ea typeface="Calibri" panose="020F0502020204030204" pitchFamily="34" charset="0"/>
                <a:cs typeface="Calibri" panose="020F0502020204030204" pitchFamily="34" charset="0"/>
              </a:rPr>
              <a:t> es select ion in</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err="1">
                <a:effectLst/>
                <a:latin typeface="Calibri" panose="020F0502020204030204" pitchFamily="34" charset="0"/>
                <a:ea typeface="Calibri" panose="020F0502020204030204" pitchFamily="34" charset="0"/>
                <a:cs typeface="Calibri" panose="020F0502020204030204" pitchFamily="34" charset="0"/>
              </a:rPr>
              <a:t>classificat</a:t>
            </a:r>
            <a:r>
              <a:rPr lang="en-US" sz="2400" dirty="0">
                <a:effectLst/>
                <a:latin typeface="Calibri" panose="020F0502020204030204" pitchFamily="34" charset="0"/>
                <a:ea typeface="Calibri" panose="020F0502020204030204" pitchFamily="34" charset="0"/>
                <a:cs typeface="Calibri" panose="020F0502020204030204" pitchFamily="34" charset="0"/>
              </a:rPr>
              <a:t> ion of Chronic Kidney Disease patients,” pp. 1 –6, 2016,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10.1109/cccs.2015.7374193.</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[6] E. Perumal , P. </a:t>
            </a:r>
            <a:r>
              <a:rPr lang="en-US" sz="2400" dirty="0" err="1">
                <a:effectLst/>
                <a:latin typeface="Calibri" panose="020F0502020204030204" pitchFamily="34" charset="0"/>
                <a:ea typeface="Calibri" panose="020F0502020204030204" pitchFamily="34" charset="0"/>
                <a:cs typeface="Calibri" panose="020F0502020204030204" pitchFamily="34" charset="0"/>
              </a:rPr>
              <a:t>Arulanthu</a:t>
            </a:r>
            <a:r>
              <a:rPr lang="en-US" sz="2400" dirty="0">
                <a:effectLst/>
                <a:latin typeface="Calibri" panose="020F0502020204030204" pitchFamily="34" charset="0"/>
                <a:ea typeface="Calibri" panose="020F0502020204030204" pitchFamily="34" charset="0"/>
                <a:cs typeface="Calibri" panose="020F0502020204030204" pitchFamily="34" charset="0"/>
              </a:rPr>
              <a:t> , “ P </a:t>
            </a:r>
            <a:r>
              <a:rPr lang="en-US" sz="2400" dirty="0" err="1">
                <a:effectLst/>
                <a:latin typeface="Calibri" panose="020F0502020204030204" pitchFamily="34" charset="0"/>
                <a:ea typeface="Calibri" panose="020F0502020204030204" pitchFamily="34" charset="0"/>
                <a:cs typeface="Calibri" panose="020F0502020204030204" pitchFamily="34" charset="0"/>
              </a:rPr>
              <a:t>redict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ing</a:t>
            </a:r>
            <a:r>
              <a:rPr lang="en-US" sz="2400" dirty="0">
                <a:effectLst/>
                <a:latin typeface="Calibri" panose="020F0502020204030204" pitchFamily="34" charset="0"/>
                <a:ea typeface="Calibri" panose="020F0502020204030204" pitchFamily="34" charset="0"/>
                <a:cs typeface="Calibri" panose="020F0502020204030204" pitchFamily="34" charset="0"/>
              </a:rPr>
              <a:t> t he Chronic Kidney Disease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using Various Classifiers,” 4t h Int . Conf. Elect r. Elect </a:t>
            </a:r>
            <a:r>
              <a:rPr lang="en-US" sz="2400" dirty="0" err="1">
                <a:effectLst/>
                <a:latin typeface="Calibri" panose="020F0502020204030204" pitchFamily="34" charset="0"/>
                <a:ea typeface="Calibri" panose="020F0502020204030204" pitchFamily="34" charset="0"/>
                <a:cs typeface="Calibri" panose="020F0502020204030204" pitchFamily="34" charset="0"/>
              </a:rPr>
              <a:t>ron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Commun</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err="1">
                <a:effectLst/>
                <a:latin typeface="Calibri" panose="020F0502020204030204" pitchFamily="34" charset="0"/>
                <a:ea typeface="Calibri" panose="020F0502020204030204" pitchFamily="34" charset="0"/>
                <a:cs typeface="Calibri" panose="020F0502020204030204" pitchFamily="34" charset="0"/>
              </a:rPr>
              <a:t>Comput</a:t>
            </a:r>
            <a:r>
              <a:rPr lang="en-US" sz="2400" dirty="0">
                <a:effectLst/>
                <a:latin typeface="Calibri" panose="020F0502020204030204" pitchFamily="34" charset="0"/>
                <a:ea typeface="Calibri" panose="020F0502020204030204" pitchFamily="34" charset="0"/>
                <a:cs typeface="Calibri" panose="020F0502020204030204" pitchFamily="34" charset="0"/>
              </a:rPr>
              <a:t> . Technol. </a:t>
            </a:r>
            <a:r>
              <a:rPr lang="en-US" sz="2400" dirty="0" err="1">
                <a:effectLst/>
                <a:latin typeface="Calibri" panose="020F0502020204030204" pitchFamily="34" charset="0"/>
                <a:ea typeface="Calibri" panose="020F0502020204030204" pitchFamily="34" charset="0"/>
                <a:cs typeface="Calibri" panose="020F0502020204030204" pitchFamily="34" charset="0"/>
              </a:rPr>
              <a:t>Optim</a:t>
            </a:r>
            <a:r>
              <a:rPr lang="en-US" sz="2400" dirty="0">
                <a:effectLst/>
                <a:latin typeface="Calibri" panose="020F0502020204030204" pitchFamily="34" charset="0"/>
                <a:ea typeface="Calibri" panose="020F0502020204030204" pitchFamily="34" charset="0"/>
                <a:cs typeface="Calibri" panose="020F0502020204030204" pitchFamily="34" charset="0"/>
              </a:rPr>
              <a:t>. Tech. ICEECCOT 2019, pp. 70–75, 2019, </a:t>
            </a:r>
            <a:r>
              <a:rPr lang="en-US" sz="2400" dirty="0" err="1">
                <a:effectLst/>
                <a:latin typeface="Calibri" panose="020F0502020204030204" pitchFamily="34" charset="0"/>
                <a:ea typeface="Calibri" panose="020F0502020204030204" pitchFamily="34" charset="0"/>
                <a:cs typeface="Calibri" panose="020F0502020204030204" pitchFamily="34" charset="0"/>
              </a:rPr>
              <a:t>doi</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15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10.1109/ICEECCOT46775.2019.9114653.</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29" name="Group 8"/>
          <p:cNvGrpSpPr>
            <a:grpSpLocks noGrp="1" noUngrp="1" noRot="1" noChangeAspect="1" noMove="1" noResize="1"/>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p:cNvSpPr>
              <a:spLocks noChangeArrowheads="1"/>
            </p:cNvSpPr>
            <p:nvPr/>
          </p:nvSpPr>
          <p:spPr bwMode="auto">
            <a:xfrm>
              <a:off x="1209675" y="4763"/>
              <a:ext cx="23813" cy="2181225"/>
            </a:xfrm>
            <a:prstGeom prst="rect">
              <a:avLst/>
            </a:prstGeom>
            <a:grpFill/>
            <a:ln>
              <a:noFill/>
            </a:ln>
          </p:spPr>
          <p:txBody>
            <a:bodyPr/>
            <a:lstStyle/>
            <a:p>
              <a:endParaRPr lang="en-IN"/>
            </a:p>
          </p:txBody>
        </p:sp>
        <p:sp>
          <p:nvSpPr>
            <p:cNvPr id="130"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2"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3" name="Rectangle 8"/>
            <p:cNvSpPr>
              <a:spLocks noChangeArrowheads="1"/>
            </p:cNvSpPr>
            <p:nvPr/>
          </p:nvSpPr>
          <p:spPr bwMode="auto">
            <a:xfrm>
              <a:off x="414338" y="9525"/>
              <a:ext cx="28575" cy="4481513"/>
            </a:xfrm>
            <a:prstGeom prst="rect">
              <a:avLst/>
            </a:prstGeom>
            <a:grpFill/>
            <a:ln>
              <a:noFill/>
            </a:ln>
          </p:spPr>
          <p:txBody>
            <a:bodyPr/>
            <a:lstStyle/>
            <a:p>
              <a:endParaRPr lang="en-IN"/>
            </a:p>
          </p:txBody>
        </p:sp>
        <p:sp>
          <p:nvSpPr>
            <p:cNvPr id="14"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5"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IN"/>
            </a:p>
          </p:txBody>
        </p:sp>
        <p:sp>
          <p:nvSpPr>
            <p:cNvPr id="16"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IN"/>
            </a:p>
          </p:txBody>
        </p:sp>
        <p:sp>
          <p:nvSpPr>
            <p:cNvPr id="17"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8"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IN"/>
            </a:p>
          </p:txBody>
        </p:sp>
        <p:sp>
          <p:nvSpPr>
            <p:cNvPr id="19"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20"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1"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2"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IN"/>
            </a:p>
          </p:txBody>
        </p:sp>
        <p:sp>
          <p:nvSpPr>
            <p:cNvPr id="23"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4"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IN"/>
            </a:p>
          </p:txBody>
        </p:sp>
        <p:sp>
          <p:nvSpPr>
            <p:cNvPr id="25"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26"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27"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IN"/>
            </a:p>
          </p:txBody>
        </p:sp>
        <p:sp>
          <p:nvSpPr>
            <p:cNvPr id="28"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IN"/>
            </a:p>
          </p:txBody>
        </p:sp>
        <p:sp>
          <p:nvSpPr>
            <p:cNvPr id="29"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30"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IN"/>
            </a:p>
          </p:txBody>
        </p:sp>
        <p:sp>
          <p:nvSpPr>
            <p:cNvPr id="31"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32"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IN"/>
            </a:p>
          </p:txBody>
        </p:sp>
        <p:sp>
          <p:nvSpPr>
            <p:cNvPr id="33"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34"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IN"/>
            </a:p>
          </p:txBody>
        </p:sp>
        <p:sp>
          <p:nvSpPr>
            <p:cNvPr id="35"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IN"/>
            </a:p>
          </p:txBody>
        </p:sp>
        <p:sp>
          <p:nvSpPr>
            <p:cNvPr id="37"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8" name="Rectangle 33"/>
            <p:cNvSpPr>
              <a:spLocks noChangeArrowheads="1"/>
            </p:cNvSpPr>
            <p:nvPr/>
          </p:nvSpPr>
          <p:spPr bwMode="auto">
            <a:xfrm>
              <a:off x="642938" y="6610350"/>
              <a:ext cx="23813" cy="242888"/>
            </a:xfrm>
            <a:prstGeom prst="rect">
              <a:avLst/>
            </a:prstGeom>
            <a:grpFill/>
            <a:ln>
              <a:noFill/>
            </a:ln>
          </p:spPr>
          <p:txBody>
            <a:bodyPr/>
            <a:lstStyle/>
            <a:p>
              <a:endParaRPr lang="en-IN"/>
            </a:p>
          </p:txBody>
        </p:sp>
        <p:sp>
          <p:nvSpPr>
            <p:cNvPr id="39"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0"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IN"/>
            </a:p>
          </p:txBody>
        </p:sp>
        <p:sp>
          <p:nvSpPr>
            <p:cNvPr id="41"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IN"/>
            </a:p>
          </p:txBody>
        </p:sp>
        <p:sp>
          <p:nvSpPr>
            <p:cNvPr id="42"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IN"/>
            </a:p>
          </p:txBody>
        </p:sp>
        <p:sp>
          <p:nvSpPr>
            <p:cNvPr id="43"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IN"/>
            </a:p>
          </p:txBody>
        </p:sp>
        <p:sp>
          <p:nvSpPr>
            <p:cNvPr id="44"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45"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46"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IN"/>
            </a:p>
          </p:txBody>
        </p:sp>
        <p:sp>
          <p:nvSpPr>
            <p:cNvPr id="47"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IN"/>
            </a:p>
          </p:txBody>
        </p:sp>
        <p:sp>
          <p:nvSpPr>
            <p:cNvPr id="48"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IN"/>
            </a:p>
          </p:txBody>
        </p:sp>
        <p:sp>
          <p:nvSpPr>
            <p:cNvPr id="49"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50" name="Rectangle 45"/>
            <p:cNvSpPr>
              <a:spLocks noChangeArrowheads="1"/>
            </p:cNvSpPr>
            <p:nvPr/>
          </p:nvSpPr>
          <p:spPr bwMode="auto">
            <a:xfrm>
              <a:off x="1228725" y="4662488"/>
              <a:ext cx="23813" cy="2181225"/>
            </a:xfrm>
            <a:prstGeom prst="rect">
              <a:avLst/>
            </a:prstGeom>
            <a:grpFill/>
            <a:ln>
              <a:noFill/>
            </a:ln>
          </p:spPr>
          <p:txBody>
            <a:bodyPr/>
            <a:lstStyle/>
            <a:p>
              <a:endParaRPr lang="en-IN"/>
            </a:p>
          </p:txBody>
        </p:sp>
        <p:sp>
          <p:nvSpPr>
            <p:cNvPr id="51"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IN"/>
            </a:p>
          </p:txBody>
        </p:sp>
        <p:sp>
          <p:nvSpPr>
            <p:cNvPr id="52"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3"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IN"/>
            </a:p>
          </p:txBody>
        </p:sp>
        <p:sp>
          <p:nvSpPr>
            <p:cNvPr id="54"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55"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6"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IN"/>
            </a:p>
          </p:txBody>
        </p:sp>
        <p:sp>
          <p:nvSpPr>
            <p:cNvPr id="57"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58"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9"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60"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IN"/>
            </a:p>
          </p:txBody>
        </p:sp>
        <p:sp>
          <p:nvSpPr>
            <p:cNvPr id="61"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sp>
          <p:nvSpPr>
            <p:cNvPr id="62"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IN"/>
            </a:p>
          </p:txBody>
        </p:sp>
        <p:sp>
          <p:nvSpPr>
            <p:cNvPr id="63"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IN"/>
            </a:p>
          </p:txBody>
        </p:sp>
      </p:grpSp>
      <p:grpSp>
        <p:nvGrpSpPr>
          <p:cNvPr id="65" name="Group 64"/>
          <p:cNvGrpSpPr>
            <a:grpSpLocks noGrp="1" noUngrp="1" noRot="1" noChangeAspect="1" noMove="1" noResize="1"/>
          </p:cNvGrpSpPr>
          <p:nvPr/>
        </p:nvGrpSpPr>
        <p:grpSpPr>
          <a:xfrm>
            <a:off x="0" y="-13253"/>
            <a:ext cx="12192003" cy="6871252"/>
            <a:chOff x="0" y="-13253"/>
            <a:chExt cx="12192003" cy="6871252"/>
          </a:xfrm>
        </p:grpSpPr>
        <p:sp useBgFill="1">
          <p:nvSpPr>
            <p:cNvPr id="66" name="Rectangle 65"/>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3253"/>
              <a:ext cx="12192003" cy="6858001"/>
            </a:xfrm>
            <a:prstGeom prst="rect">
              <a:avLst/>
            </a:prstGeom>
            <a:noFill/>
          </p:spPr>
        </p:pic>
      </p:grpSp>
      <p:sp>
        <p:nvSpPr>
          <p:cNvPr id="132"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p:cNvGrpSpPr>
            <a:grpSpLocks noGrp="1" noUngrp="1" noRot="1" noChangeAspect="1" noMove="1" noResize="1"/>
          </p:cNvGrpSpPr>
          <p:nvPr/>
        </p:nvGrpSpPr>
        <p:grpSpPr>
          <a:xfrm>
            <a:off x="605895" y="2900097"/>
            <a:ext cx="10982062" cy="1211524"/>
            <a:chOff x="605895" y="2900097"/>
            <a:chExt cx="10982062" cy="1211524"/>
          </a:xfrm>
          <a:effectLst/>
        </p:grpSpPr>
        <p:sp>
          <p:nvSpPr>
            <p:cNvPr id="7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7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2" name="Title 1"/>
          <p:cNvSpPr>
            <a:spLocks noGrp="1"/>
          </p:cNvSpPr>
          <p:nvPr>
            <p:ph type="title"/>
          </p:nvPr>
        </p:nvSpPr>
        <p:spPr>
          <a:xfrm>
            <a:off x="2667000" y="1881809"/>
            <a:ext cx="6858000" cy="1814421"/>
          </a:xfrm>
        </p:spPr>
        <p:txBody>
          <a:bodyPr vert="horz" lIns="91440" tIns="45720" rIns="91440" bIns="45720" rtlCol="0" anchor="b">
            <a:normAutofit/>
          </a:bodyPr>
          <a:lstStyle/>
          <a:p>
            <a:pPr algn="ctr"/>
            <a:r>
              <a:rPr lang="en-US" sz="4800" dirty="0">
                <a:solidFill>
                  <a:srgbClr val="FFFFFF"/>
                </a:solidFill>
                <a:latin typeface="Times New Roman" panose="02020603050405020304" pitchFamily="18" charset="0"/>
                <a:cs typeface="Times New Roman" panose="02020603050405020304" pitchFamily="18" charset="0"/>
              </a:rPr>
              <a:t>THANK YOU</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950" y="728345"/>
            <a:ext cx="9906000" cy="1725930"/>
          </a:xfrm>
        </p:spPr>
        <p:txBody>
          <a:bodyPr/>
          <a:lstStyle/>
          <a:p>
            <a:r>
              <a:rPr lang="en-US" dirty="0"/>
              <a:t>         </a:t>
            </a:r>
            <a:r>
              <a:rPr lang="en-US" dirty="0">
                <a:latin typeface="Times New Roman" panose="02020603050405020304" pitchFamily="18" charset="0"/>
                <a:cs typeface="Times New Roman" panose="02020603050405020304" pitchFamily="18" charset="0"/>
              </a:rPr>
              <a:t>EXISTING SYSTEM DISADVANTAGES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78297" y="2604726"/>
            <a:ext cx="9792886" cy="1722922"/>
          </a:xfrm>
        </p:spPr>
        <p:txBody>
          <a:bodyPr>
            <a:normAutofit/>
          </a:bodyPr>
          <a:lstStyle/>
          <a:p>
            <a:pPr>
              <a:buFont typeface="Wingdings" panose="05000000000000000000" pitchFamily="2" charset="2"/>
              <a:buChar char="q"/>
            </a:pPr>
            <a:r>
              <a:rPr lang="en-US" dirty="0"/>
              <a:t>  </a:t>
            </a:r>
            <a:r>
              <a:rPr lang="en-US" dirty="0">
                <a:solidFill>
                  <a:schemeClr val="accent5">
                    <a:lumMod val="60000"/>
                    <a:lumOff val="40000"/>
                  </a:schemeClr>
                </a:solidFill>
                <a:latin typeface="Calibri" panose="020F0502020204030204" pitchFamily="34" charset="0"/>
                <a:cs typeface="Calibri" panose="020F0502020204030204" pitchFamily="34" charset="0"/>
              </a:rPr>
              <a:t>Limited Scope of Diseases</a:t>
            </a:r>
          </a:p>
          <a:p>
            <a:pPr>
              <a:buFont typeface="Wingdings" panose="05000000000000000000" pitchFamily="2" charset="2"/>
              <a:buChar char="q"/>
            </a:pPr>
            <a:r>
              <a:rPr lang="en-US" dirty="0">
                <a:latin typeface="Calibri" panose="020F0502020204030204" pitchFamily="34" charset="0"/>
                <a:cs typeface="Calibri" panose="020F0502020204030204" pitchFamily="34" charset="0"/>
              </a:rPr>
              <a:t>  </a:t>
            </a:r>
            <a:r>
              <a:rPr lang="en-US" dirty="0">
                <a:solidFill>
                  <a:schemeClr val="accent5">
                    <a:lumMod val="60000"/>
                    <a:lumOff val="40000"/>
                  </a:schemeClr>
                </a:solidFill>
                <a:latin typeface="Calibri" panose="020F0502020204030204" pitchFamily="34" charset="0"/>
                <a:cs typeface="Calibri" panose="020F0502020204030204" pitchFamily="34" charset="0"/>
              </a:rPr>
              <a:t>Lacks the capability to identify CKD Stages</a:t>
            </a:r>
          </a:p>
          <a:p>
            <a:pPr>
              <a:buFont typeface="Wingdings" panose="05000000000000000000" pitchFamily="2" charset="2"/>
              <a:buChar char="q"/>
            </a:pPr>
            <a:r>
              <a:rPr lang="en-US" dirty="0">
                <a:latin typeface="Calibri" panose="020F0502020204030204" pitchFamily="34" charset="0"/>
                <a:cs typeface="Calibri" panose="020F0502020204030204" pitchFamily="34" charset="0"/>
              </a:rPr>
              <a:t>  </a:t>
            </a:r>
            <a:r>
              <a:rPr lang="en-US" dirty="0">
                <a:solidFill>
                  <a:schemeClr val="accent5">
                    <a:lumMod val="60000"/>
                    <a:lumOff val="40000"/>
                  </a:schemeClr>
                </a:solidFill>
                <a:latin typeface="Calibri" panose="020F0502020204030204" pitchFamily="34" charset="0"/>
                <a:cs typeface="Calibri" panose="020F0502020204030204" pitchFamily="34" charset="0"/>
              </a:rPr>
              <a:t>Dependency on Data Quality and Availability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30" y="635"/>
            <a:ext cx="9906000" cy="2096135"/>
          </a:xfrm>
        </p:spPr>
        <p:txBody>
          <a:bodyPr/>
          <a:lstStyle/>
          <a:p>
            <a:r>
              <a:rPr lang="en-US" dirty="0"/>
              <a:t>                     </a:t>
            </a:r>
            <a:r>
              <a:rPr lang="en-US" dirty="0">
                <a:latin typeface="Times New Roman" panose="02020603050405020304" pitchFamily="18" charset="0"/>
                <a:cs typeface="Times New Roman" panose="02020603050405020304" pitchFamily="18" charset="0"/>
              </a:rPr>
              <a:t>PROPOSED SYSTEM</a:t>
            </a:r>
            <a:br>
              <a:rPr lang="en-US" dirty="0"/>
            </a:br>
            <a:endParaRPr lang="en-US" dirty="0"/>
          </a:p>
        </p:txBody>
      </p:sp>
      <p:sp>
        <p:nvSpPr>
          <p:cNvPr id="5" name="Round Diagonal Corner Rectangle 4"/>
          <p:cNvSpPr/>
          <p:nvPr/>
        </p:nvSpPr>
        <p:spPr>
          <a:xfrm>
            <a:off x="1228090" y="1376413"/>
            <a:ext cx="9819640" cy="5120556"/>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In the proposed system for Chronic Kidney Disease (CKD) classification, a diverse set of machine-learning algorithms is harnessed to determine whether a patient has CKD. Four models, namely K-nearest neighbors (KNN), Support Vector Machine (SVM), Random Forest and Logistic Regression.</a:t>
            </a: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SVM is employed as a supervised learning model, while KNN predicts values by comparing patient features with the training dataset. Decision trees are used for visual representation but are often limited in accuracy. Random Forest addresses this limitation by combining multiple decision trees.</a:t>
            </a:r>
          </a:p>
          <a:p>
            <a:pPr marL="342900"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 feature selection method is applied to optimize the model's performance by eliminating unnecessary features.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PROPOSED SYSTEM ADVANTAGES</a:t>
            </a:r>
            <a:br>
              <a:rPr lang="en-US" dirty="0"/>
            </a:br>
            <a:endParaRPr lang="en-US" dirty="0"/>
          </a:p>
        </p:txBody>
      </p:sp>
      <p:sp>
        <p:nvSpPr>
          <p:cNvPr id="3" name="Content Placeholder 2"/>
          <p:cNvSpPr>
            <a:spLocks noGrp="1"/>
          </p:cNvSpPr>
          <p:nvPr>
            <p:ph idx="1"/>
          </p:nvPr>
        </p:nvSpPr>
        <p:spPr>
          <a:xfrm>
            <a:off x="1141412" y="2156355"/>
            <a:ext cx="9905999" cy="3541714"/>
          </a:xfrm>
        </p:spPr>
        <p:txBody>
          <a:bodyPr/>
          <a:lstStyle/>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Diverse Algorithmic Approach</a:t>
            </a:r>
          </a:p>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Supervised Learning with SVM</a:t>
            </a:r>
          </a:p>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KNN for Comparative Analysis</a:t>
            </a:r>
          </a:p>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Random Forest for Enhanced Accuracy</a:t>
            </a:r>
          </a:p>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Feature Selection Optimization</a:t>
            </a:r>
          </a:p>
          <a:p>
            <a:pPr algn="just">
              <a:buClr>
                <a:schemeClr val="tx1"/>
              </a:buClr>
              <a:buFont typeface="Wingdings" panose="05000000000000000000" pitchFamily="2" charset="2"/>
              <a:buChar char="q"/>
            </a:pPr>
            <a:r>
              <a:rPr lang="en-US" sz="2400" dirty="0">
                <a:solidFill>
                  <a:srgbClr val="F1B38F"/>
                </a:solidFill>
                <a:latin typeface="Times New Roman" panose="02020603050405020304" pitchFamily="18" charset="0"/>
                <a:cs typeface="Times New Roman" panose="02020603050405020304" pitchFamily="18" charset="0"/>
              </a:rPr>
              <a:t>   Improved Accuracy and Reliability</a:t>
            </a:r>
            <a:endParaRPr lang="en-IN" sz="2400" dirty="0">
              <a:solidFill>
                <a:srgbClr val="F1B38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187" y="530086"/>
            <a:ext cx="9905998" cy="1232451"/>
          </a:xfrm>
        </p:spPr>
        <p:txBody>
          <a:bodyPr/>
          <a:lstStyle/>
          <a:p>
            <a:pPr algn="ctr"/>
            <a:r>
              <a:rPr lang="en-US" dirty="0">
                <a:latin typeface="Times New Roman" panose="02020603050405020304" pitchFamily="18" charset="0"/>
                <a:cs typeface="Times New Roman" panose="02020603050405020304" pitchFamily="18" charset="0"/>
              </a:rPr>
              <a:t>HARDWARE REQUIREMENTS</a:t>
            </a:r>
            <a:br>
              <a:rPr lang="en-US" dirty="0"/>
            </a:br>
            <a:endParaRPr lang="en-IN"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2766060" y="2017395"/>
            <a:ext cx="6948170" cy="3194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marR="0" lvl="0" indent="-342900">
              <a:lnSpc>
                <a:spcPct val="150000"/>
              </a:lnSpc>
              <a:spcBef>
                <a:spcPts val="0"/>
              </a:spcBef>
              <a:spcAft>
                <a:spcPts val="0"/>
              </a:spcAft>
              <a:buFont typeface="Symbol" panose="05050102010706020507" pitchFamily="18" charset="2"/>
              <a:buChar char=""/>
            </a:pPr>
            <a:r>
              <a:rPr lang="en-IN" sz="2000" kern="100" spc="5" dirty="0">
                <a:effectLst/>
                <a:latin typeface="Times New Roman" panose="02020603050405020304" pitchFamily="18" charset="0"/>
                <a:ea typeface="Calibri" panose="020F0502020204030204" pitchFamily="34" charset="0"/>
                <a:cs typeface="Times New Roman" panose="02020603050405020304" pitchFamily="18" charset="0"/>
                <a:sym typeface="+mn-ea"/>
              </a:rPr>
              <a:t>P</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ro</a:t>
            </a:r>
            <a:r>
              <a:rPr lang="en-IN" sz="2000" kern="100" spc="-10" dirty="0">
                <a:effectLst/>
                <a:latin typeface="Times New Roman" panose="02020603050405020304" pitchFamily="18" charset="0"/>
                <a:ea typeface="Calibri" panose="020F0502020204030204" pitchFamily="34" charset="0"/>
                <a:cs typeface="Times New Roman" panose="02020603050405020304" pitchFamily="18" charset="0"/>
                <a:sym typeface="+mn-ea"/>
              </a:rPr>
              <a:t>c</a:t>
            </a:r>
            <a:r>
              <a:rPr lang="en-IN" sz="2000" kern="100" spc="-5" dirty="0">
                <a:effectLst/>
                <a:latin typeface="Times New Roman" panose="02020603050405020304" pitchFamily="18" charset="0"/>
                <a:ea typeface="Calibri" panose="020F0502020204030204" pitchFamily="34" charset="0"/>
                <a:cs typeface="Times New Roman" panose="02020603050405020304" pitchFamily="18" charset="0"/>
                <a:sym typeface="+mn-ea"/>
              </a:rPr>
              <a:t>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ssor                     </a:t>
            </a:r>
            <a:r>
              <a:rPr lang="en-IN" sz="2000" kern="100" spc="145"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IN" sz="2000" kern="100" spc="295"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IN" sz="2000" kern="100" spc="5" dirty="0">
                <a:latin typeface="Times New Roman" panose="02020603050405020304" pitchFamily="18" charset="0"/>
                <a:ea typeface="Calibri" panose="020F0502020204030204" pitchFamily="34" charset="0"/>
                <a:cs typeface="Times New Roman" panose="02020603050405020304" pitchFamily="18" charset="0"/>
                <a:sym typeface="+mn-ea"/>
              </a:rPr>
              <a:t>AMD </a:t>
            </a:r>
            <a:r>
              <a:rPr lang="en-IN" sz="2000" kern="100" spc="5" dirty="0" err="1">
                <a:latin typeface="Times New Roman" panose="02020603050405020304" pitchFamily="18" charset="0"/>
                <a:ea typeface="Calibri" panose="020F0502020204030204" pitchFamily="34" charset="0"/>
                <a:cs typeface="Times New Roman" panose="02020603050405020304" pitchFamily="18" charset="0"/>
                <a:sym typeface="+mn-ea"/>
              </a:rPr>
              <a:t>Ryzen</a:t>
            </a:r>
            <a:r>
              <a:rPr lang="en-IN" sz="2000" kern="100" spc="5" dirty="0">
                <a:latin typeface="Times New Roman" panose="02020603050405020304" pitchFamily="18" charset="0"/>
                <a:ea typeface="Calibri" panose="020F0502020204030204" pitchFamily="34" charset="0"/>
                <a:cs typeface="Times New Roman" panose="02020603050405020304" pitchFamily="18" charset="0"/>
                <a:sym typeface="+mn-ea"/>
              </a:rPr>
              <a:t> 4800U</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RAM                            :   </a:t>
            </a:r>
            <a:r>
              <a:rPr lang="en-IN" sz="2000" kern="100" spc="295" dirty="0">
                <a:latin typeface="Times New Roman" panose="02020603050405020304" pitchFamily="18" charset="0"/>
                <a:ea typeface="Calibri" panose="020F0502020204030204" pitchFamily="34" charset="0"/>
                <a:cs typeface="Times New Roman" panose="02020603050405020304" pitchFamily="18" charset="0"/>
                <a:sym typeface="+mn-ea"/>
              </a:rPr>
              <a:t>8</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 GB</a:t>
            </a:r>
            <a:r>
              <a:rPr lang="en-IN" sz="2000" kern="100" spc="-10"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H</a:t>
            </a:r>
            <a:r>
              <a:rPr lang="en-IN" sz="2000" kern="100" spc="-5" dirty="0">
                <a:effectLst/>
                <a:latin typeface="Times New Roman" panose="02020603050405020304" pitchFamily="18" charset="0"/>
                <a:ea typeface="Calibri" panose="020F0502020204030204" pitchFamily="34" charset="0"/>
                <a:cs typeface="Times New Roman" panose="02020603050405020304" pitchFamily="18" charset="0"/>
                <a:sym typeface="+mn-ea"/>
              </a:rPr>
              <a:t>a</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rd </a:t>
            </a:r>
            <a:r>
              <a:rPr lang="en-IN" sz="2000" kern="100" spc="-5" dirty="0">
                <a:effectLst/>
                <a:latin typeface="Times New Roman" panose="02020603050405020304" pitchFamily="18" charset="0"/>
                <a:ea typeface="Calibri" panose="020F0502020204030204" pitchFamily="34" charset="0"/>
                <a:cs typeface="Times New Roman" panose="02020603050405020304" pitchFamily="18" charset="0"/>
                <a:sym typeface="+mn-ea"/>
              </a:rPr>
              <a:t>D</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isk                    </a:t>
            </a:r>
            <a:r>
              <a:rPr lang="en-IN" sz="2000" kern="100" spc="10" dirty="0">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IN" sz="2000" kern="100" spc="10" dirty="0">
                <a:effectLst/>
                <a:latin typeface="Times New Roman" panose="02020603050405020304" pitchFamily="18" charset="0"/>
                <a:ea typeface="Calibri" panose="020F0502020204030204" pitchFamily="34" charset="0"/>
                <a:cs typeface="Times New Roman" panose="02020603050405020304" pitchFamily="18" charset="0"/>
                <a:sym typeface="+mn-ea"/>
              </a:rPr>
              <a:t>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sym typeface="+mn-ea"/>
              </a:rPr>
              <a:t>20 GB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endParaRPr lang="en-US" sz="24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pic>
        <p:nvPicPr>
          <p:cNvPr id="192" name="Picture 2"/>
          <p:cNvPicPr>
            <a:picLocks noGrp="1" noRot="1" noChangeAspect="1" noMove="1" noResize="1" noEditPoints="1" noAdjustHandles="1" noChangeArrowheads="1" noChangeShapeType="1" noCrop="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1750" y="-15241"/>
            <a:ext cx="12192003" cy="6858001"/>
          </a:xfrm>
          <a:prstGeom prst="rect">
            <a:avLst/>
          </a:prstGeom>
          <a:noFill/>
        </p:spPr>
      </p:pic>
      <p:grpSp>
        <p:nvGrpSpPr>
          <p:cNvPr id="193" name="Group 133"/>
          <p:cNvGrpSpPr>
            <a:grpSpLocks noGrp="1" noUngrp="1" noRot="1" noChangeAspect="1" noMove="1" noResize="1"/>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5" name="Rectangle 5"/>
            <p:cNvSpPr>
              <a:spLocks noChangeArrowheads="1"/>
            </p:cNvSpPr>
            <p:nvPr/>
          </p:nvSpPr>
          <p:spPr bwMode="auto">
            <a:xfrm>
              <a:off x="1209675" y="4763"/>
              <a:ext cx="23813" cy="2181225"/>
            </a:xfrm>
            <a:prstGeom prst="rect">
              <a:avLst/>
            </a:prstGeom>
            <a:grpFill/>
            <a:ln>
              <a:noFill/>
            </a:ln>
          </p:spPr>
          <p:txBody>
            <a:bodyPr/>
            <a:lstStyle/>
            <a:p>
              <a:endParaRPr lang="en-IN"/>
            </a:p>
          </p:txBody>
        </p:sp>
        <p:sp>
          <p:nvSpPr>
            <p:cNvPr id="136"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7"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38" name="Rectangle 8"/>
            <p:cNvSpPr>
              <a:spLocks noChangeArrowheads="1"/>
            </p:cNvSpPr>
            <p:nvPr/>
          </p:nvSpPr>
          <p:spPr bwMode="auto">
            <a:xfrm>
              <a:off x="414338" y="9525"/>
              <a:ext cx="28575" cy="4481513"/>
            </a:xfrm>
            <a:prstGeom prst="rect">
              <a:avLst/>
            </a:prstGeom>
            <a:grpFill/>
            <a:ln>
              <a:noFill/>
            </a:ln>
          </p:spPr>
          <p:txBody>
            <a:bodyPr/>
            <a:lstStyle/>
            <a:p>
              <a:endParaRPr lang="en-IN"/>
            </a:p>
          </p:txBody>
        </p:sp>
        <p:sp>
          <p:nvSpPr>
            <p:cNvPr id="139"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0"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IN"/>
            </a:p>
          </p:txBody>
        </p:sp>
        <p:sp>
          <p:nvSpPr>
            <p:cNvPr id="141"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IN"/>
            </a:p>
          </p:txBody>
        </p:sp>
        <p:sp>
          <p:nvSpPr>
            <p:cNvPr id="142"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43"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IN"/>
            </a:p>
          </p:txBody>
        </p:sp>
        <p:sp>
          <p:nvSpPr>
            <p:cNvPr id="144"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45"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6"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7"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IN"/>
            </a:p>
          </p:txBody>
        </p:sp>
        <p:sp>
          <p:nvSpPr>
            <p:cNvPr id="148"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149"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IN"/>
            </a:p>
          </p:txBody>
        </p:sp>
        <p:sp>
          <p:nvSpPr>
            <p:cNvPr id="150"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151"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152"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IN"/>
            </a:p>
          </p:txBody>
        </p:sp>
        <p:sp>
          <p:nvSpPr>
            <p:cNvPr id="153"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IN"/>
            </a:p>
          </p:txBody>
        </p:sp>
        <p:sp>
          <p:nvSpPr>
            <p:cNvPr id="154"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IN"/>
            </a:p>
          </p:txBody>
        </p:sp>
        <p:sp>
          <p:nvSpPr>
            <p:cNvPr id="155"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IN"/>
            </a:p>
          </p:txBody>
        </p:sp>
        <p:sp>
          <p:nvSpPr>
            <p:cNvPr id="156"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157"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IN"/>
            </a:p>
          </p:txBody>
        </p:sp>
        <p:sp>
          <p:nvSpPr>
            <p:cNvPr id="158"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159"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IN"/>
            </a:p>
          </p:txBody>
        </p:sp>
        <p:sp>
          <p:nvSpPr>
            <p:cNvPr id="160"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1"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IN"/>
            </a:p>
          </p:txBody>
        </p:sp>
        <p:sp>
          <p:nvSpPr>
            <p:cNvPr id="162"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3" name="Rectangle 33"/>
            <p:cNvSpPr>
              <a:spLocks noChangeArrowheads="1"/>
            </p:cNvSpPr>
            <p:nvPr/>
          </p:nvSpPr>
          <p:spPr bwMode="auto">
            <a:xfrm>
              <a:off x="642938" y="6610350"/>
              <a:ext cx="23813" cy="242888"/>
            </a:xfrm>
            <a:prstGeom prst="rect">
              <a:avLst/>
            </a:prstGeom>
            <a:grpFill/>
            <a:ln>
              <a:noFill/>
            </a:ln>
          </p:spPr>
          <p:txBody>
            <a:bodyPr/>
            <a:lstStyle/>
            <a:p>
              <a:endParaRPr lang="en-IN"/>
            </a:p>
          </p:txBody>
        </p:sp>
        <p:sp>
          <p:nvSpPr>
            <p:cNvPr id="164"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5"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IN"/>
            </a:p>
          </p:txBody>
        </p:sp>
        <p:sp>
          <p:nvSpPr>
            <p:cNvPr id="166"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IN"/>
            </a:p>
          </p:txBody>
        </p:sp>
        <p:sp>
          <p:nvSpPr>
            <p:cNvPr id="167"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IN"/>
            </a:p>
          </p:txBody>
        </p:sp>
        <p:sp>
          <p:nvSpPr>
            <p:cNvPr id="168"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IN"/>
            </a:p>
          </p:txBody>
        </p:sp>
        <p:sp>
          <p:nvSpPr>
            <p:cNvPr id="169"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170"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171"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IN"/>
            </a:p>
          </p:txBody>
        </p:sp>
        <p:sp>
          <p:nvSpPr>
            <p:cNvPr id="172"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IN"/>
            </a:p>
          </p:txBody>
        </p:sp>
        <p:sp>
          <p:nvSpPr>
            <p:cNvPr id="173"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IN"/>
            </a:p>
          </p:txBody>
        </p:sp>
        <p:sp>
          <p:nvSpPr>
            <p:cNvPr id="174"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IN"/>
            </a:p>
          </p:txBody>
        </p:sp>
        <p:sp>
          <p:nvSpPr>
            <p:cNvPr id="175" name="Rectangle 45"/>
            <p:cNvSpPr>
              <a:spLocks noChangeArrowheads="1"/>
            </p:cNvSpPr>
            <p:nvPr/>
          </p:nvSpPr>
          <p:spPr bwMode="auto">
            <a:xfrm>
              <a:off x="1228725" y="4662488"/>
              <a:ext cx="23813" cy="2181225"/>
            </a:xfrm>
            <a:prstGeom prst="rect">
              <a:avLst/>
            </a:prstGeom>
            <a:grpFill/>
            <a:ln>
              <a:noFill/>
            </a:ln>
          </p:spPr>
          <p:txBody>
            <a:bodyPr/>
            <a:lstStyle/>
            <a:p>
              <a:endParaRPr lang="en-IN"/>
            </a:p>
          </p:txBody>
        </p:sp>
        <p:sp>
          <p:nvSpPr>
            <p:cNvPr id="176"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IN"/>
            </a:p>
          </p:txBody>
        </p:sp>
        <p:sp>
          <p:nvSpPr>
            <p:cNvPr id="177"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78"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IN"/>
            </a:p>
          </p:txBody>
        </p:sp>
        <p:sp>
          <p:nvSpPr>
            <p:cNvPr id="179"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IN"/>
            </a:p>
          </p:txBody>
        </p:sp>
        <p:sp>
          <p:nvSpPr>
            <p:cNvPr id="180"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81"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IN"/>
            </a:p>
          </p:txBody>
        </p:sp>
        <p:sp>
          <p:nvSpPr>
            <p:cNvPr id="182"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183"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84"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85"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IN"/>
            </a:p>
          </p:txBody>
        </p:sp>
        <p:sp>
          <p:nvSpPr>
            <p:cNvPr id="186"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sp>
          <p:nvSpPr>
            <p:cNvPr id="187"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IN"/>
            </a:p>
          </p:txBody>
        </p:sp>
        <p:sp>
          <p:nvSpPr>
            <p:cNvPr id="188"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IN"/>
            </a:p>
          </p:txBody>
        </p:sp>
      </p:grpSp>
      <p:sp>
        <p:nvSpPr>
          <p:cNvPr id="2" name="Title 1"/>
          <p:cNvSpPr>
            <a:spLocks noGrp="1"/>
          </p:cNvSpPr>
          <p:nvPr>
            <p:ph type="title"/>
          </p:nvPr>
        </p:nvSpPr>
        <p:spPr>
          <a:xfrm>
            <a:off x="1899920" y="118110"/>
            <a:ext cx="9039860" cy="1148080"/>
          </a:xfrm>
        </p:spPr>
        <p:txBody>
          <a:bodyPr vert="horz" lIns="91440" tIns="45720" rIns="91440" bIns="45720" rtlCol="0" anchor="b">
            <a:normAutofit/>
          </a:bodyPr>
          <a:lstStyle/>
          <a:p>
            <a:pPr algn="ctr"/>
            <a:r>
              <a:rPr lang="en-US" dirty="0">
                <a:latin typeface="Times New Roman" panose="02020603050405020304" pitchFamily="18" charset="0"/>
                <a:cs typeface="Times New Roman" panose="02020603050405020304" pitchFamily="18" charset="0"/>
              </a:rPr>
              <a:t>SOFTWARE REQUIREMENTS</a:t>
            </a:r>
          </a:p>
        </p:txBody>
      </p:sp>
      <p:sp>
        <p:nvSpPr>
          <p:cNvPr id="63" name="Rounded Rectangle 62"/>
          <p:cNvSpPr/>
          <p:nvPr/>
        </p:nvSpPr>
        <p:spPr>
          <a:xfrm>
            <a:off x="2839830" y="1993348"/>
            <a:ext cx="6838121" cy="36443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indent="0">
              <a:buFont typeface="Wingdings" panose="05000000000000000000" pitchFamily="2" charset="2"/>
              <a:buNone/>
            </a:pPr>
            <a:endParaRPr lang="en-US" sz="2400" dirty="0">
              <a:latin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sym typeface="+mn-ea"/>
              </a:rPr>
              <a:t>Coding Language	:   Python.</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sym typeface="+mn-ea"/>
              </a:rPr>
              <a:t>Front-End			:   </a:t>
            </a:r>
            <a:r>
              <a:rPr lang="en-IN" sz="2400" dirty="0">
                <a:latin typeface="Calibri" panose="020F0502020204030204" pitchFamily="34" charset="0"/>
                <a:cs typeface="Calibri" panose="020F0502020204030204" pitchFamily="34" charset="0"/>
                <a:sym typeface="+mn-ea"/>
              </a:rPr>
              <a:t>Html, CSS, </a:t>
            </a:r>
            <a:r>
              <a:rPr lang="en-IN" sz="2400" dirty="0" err="1">
                <a:latin typeface="Calibri" panose="020F0502020204030204" pitchFamily="34" charset="0"/>
                <a:cs typeface="Calibri" panose="020F0502020204030204" pitchFamily="34" charset="0"/>
                <a:sym typeface="+mn-ea"/>
              </a:rPr>
              <a:t>Javascript</a:t>
            </a:r>
            <a:r>
              <a:rPr lang="en-IN" sz="2400" dirty="0">
                <a:latin typeface="Calibri" panose="020F0502020204030204" pitchFamily="34" charset="0"/>
                <a:cs typeface="Calibri" panose="020F0502020204030204" pitchFamily="34" charset="0"/>
                <a:sym typeface="+mn-ea"/>
              </a:rPr>
              <a:t> </a:t>
            </a:r>
            <a:endParaRPr lang="en-IN" sz="2400" dirty="0">
              <a:latin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sym typeface="+mn-ea"/>
              </a:rPr>
              <a:t>Back-End			:   Django-ORM</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50000"/>
              </a:lnSpc>
              <a:spcBef>
                <a:spcPts val="0"/>
              </a:spcBef>
              <a:spcAft>
                <a:spcPts val="1000"/>
              </a:spcAft>
              <a:buFont typeface="Symbol" panose="05050102010706020507" pitchFamily="18" charset="2"/>
              <a:buChar char=""/>
            </a:pPr>
            <a:r>
              <a:rPr lang="en-IN" sz="2400" kern="100" dirty="0">
                <a:effectLst/>
                <a:latin typeface="Calibri" panose="020F0502020204030204" pitchFamily="34" charset="0"/>
                <a:ea typeface="Calibri" panose="020F0502020204030204" pitchFamily="34" charset="0"/>
                <a:cs typeface="Calibri" panose="020F0502020204030204" pitchFamily="34" charset="0"/>
                <a:sym typeface="+mn-ea"/>
              </a:rPr>
              <a:t>Database			:   MySQL(XAMPP server)</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8C32A8-E4D9-473C-833A-8950C6E7C09A}">
  <ds:schemaRefs/>
</ds:datastoreItem>
</file>

<file path=customXml/itemProps2.xml><?xml version="1.0" encoding="utf-8"?>
<ds:datastoreItem xmlns:ds="http://schemas.openxmlformats.org/officeDocument/2006/customXml" ds:itemID="{B518BD99-41E9-467C-9777-74587F831718}">
  <ds:schemaRefs/>
</ds:datastoreItem>
</file>

<file path=customXml/itemProps3.xml><?xml version="1.0" encoding="utf-8"?>
<ds:datastoreItem xmlns:ds="http://schemas.openxmlformats.org/officeDocument/2006/customXml" ds:itemID="{C03EF818-EDF6-480C-9B86-0A3B979BCCF0}">
  <ds:schemaRefs/>
</ds:datastoreItem>
</file>

<file path=docProps/app.xml><?xml version="1.0" encoding="utf-8"?>
<Properties xmlns="http://schemas.openxmlformats.org/officeDocument/2006/extended-properties" xmlns:vt="http://schemas.openxmlformats.org/officeDocument/2006/docPropsVTypes">
  <Template>Modern design</Template>
  <TotalTime>187</TotalTime>
  <Words>1819</Words>
  <Application>Microsoft Office PowerPoint</Application>
  <PresentationFormat>Widescreen</PresentationFormat>
  <Paragraphs>216</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Albert Sans</vt:lpstr>
      <vt:lpstr>Arial</vt:lpstr>
      <vt:lpstr>Calibri</vt:lpstr>
      <vt:lpstr>Calibri Light</vt:lpstr>
      <vt:lpstr>Symbol</vt:lpstr>
      <vt:lpstr>Times New Roman</vt:lpstr>
      <vt:lpstr>Tw Cen MT</vt:lpstr>
      <vt:lpstr>Wingdings</vt:lpstr>
      <vt:lpstr>Circuit</vt:lpstr>
      <vt:lpstr>PowerPoint Presentation</vt:lpstr>
      <vt:lpstr>                  TABLE OF CONTENTS  </vt:lpstr>
      <vt:lpstr>ABSTRACT</vt:lpstr>
      <vt:lpstr>                     EXISTING SYSTEM </vt:lpstr>
      <vt:lpstr>         EXISTING SYSTEM DISADVANTAGES </vt:lpstr>
      <vt:lpstr>                     PROPOSED SYSTEM </vt:lpstr>
      <vt:lpstr>           PROPOSED SYSTEM ADVANTAGES </vt:lpstr>
      <vt:lpstr>HARDWARE REQUIREMENTS </vt:lpstr>
      <vt:lpstr>SOFTWARE REQUIREMENTS</vt:lpstr>
      <vt:lpstr>                          NOVELTY of project</vt:lpstr>
      <vt:lpstr>                  SYSTEM ARCHITECTURE</vt:lpstr>
      <vt:lpstr>                             Modules</vt:lpstr>
      <vt:lpstr>                      Use Case Diagram </vt:lpstr>
      <vt:lpstr>                       Class Diagram </vt:lpstr>
      <vt:lpstr>                     Sequence Diagram  </vt:lpstr>
      <vt:lpstr>                        Activity Diagram</vt:lpstr>
      <vt:lpstr>Flow chart – remote user</vt:lpstr>
      <vt:lpstr>Flow chart – Service provider</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                           SAMPLE CODE</vt:lpstr>
      <vt:lpstr>PowerPoint Presentation</vt:lpstr>
      <vt:lpstr>PowerPoint Presentation</vt:lpstr>
      <vt:lpstr>                          CONCLUSION  </vt:lpstr>
      <vt:lpstr>                       Future Scope</vt:lpstr>
      <vt:lpstr>                           References</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dc:title>
  <dc:creator>samyuktha 96</dc:creator>
  <cp:lastModifiedBy>Mubashir uddin</cp:lastModifiedBy>
  <cp:revision>59</cp:revision>
  <dcterms:created xsi:type="dcterms:W3CDTF">2021-05-25T04:25:00Z</dcterms:created>
  <dcterms:modified xsi:type="dcterms:W3CDTF">2024-03-27T08:09:12Z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0289B0806E6042E0A3724061573463BC_13</vt:lpwstr>
  </property>
  <property fmtid="{D5CDD505-2E9C-101B-9397-08002B2CF9AE}" pid="4" name="KSOProductBuildVer">
    <vt:lpwstr>1033-12.2.0.13489</vt:lpwstr>
  </property>
</Properties>
</file>